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notesSlides/notesSlide23.xml" ContentType="application/vnd.openxmlformats-officedocument.presentationml.notesSlide+xml"/>
  <Override PartName="/ppt/diagrams/data6.xml" ContentType="application/vnd.openxmlformats-officedocument.drawingml.diagramData+xml"/>
  <Override PartName="/ppt/notesSlides/notesSlide41.xml" ContentType="application/vnd.openxmlformats-officedocument.presentationml.notesSlide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20.xml" ContentType="application/vnd.openxmlformats-officedocument.drawingml.chart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charts/chart18.xml" ContentType="application/vnd.openxmlformats-officedocument.drawingml.chart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charts/chart14.xml" ContentType="application/vnd.openxmlformats-officedocument.drawingml.chart+xml"/>
  <Override PartName="/ppt/notesSlides/notesSlide24.xml" ContentType="application/vnd.openxmlformats-officedocument.presentationml.notesSlide+xml"/>
  <Override PartName="/ppt/diagrams/layout6.xml" ContentType="application/vnd.openxmlformats-officedocument.drawingml.diagramLayout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21.xml" ContentType="application/vnd.openxmlformats-officedocument.drawingml.chart+xml"/>
  <Override PartName="/ppt/diagrams/data7.xml" ContentType="application/vnd.openxmlformats-officedocument.drawingml.diagramData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diagrams/colors5.xml" ContentType="application/vnd.openxmlformats-officedocument.drawingml.diagramColors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xls" ContentType="application/vnd.ms-exce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notesSlides/notesSlide25.xml" ContentType="application/vnd.openxmlformats-officedocument.presentationml.notesSlide+xml"/>
  <Override PartName="/ppt/diagrams/layout7.xml" ContentType="application/vnd.openxmlformats-officedocument.drawingml.diagramLayout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notesSlides/notesSlide3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charts/chart12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ppt/diagrams/quickStyle6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52"/>
  </p:notesMasterIdLst>
  <p:handoutMasterIdLst>
    <p:handoutMasterId r:id="rId53"/>
  </p:handoutMasterIdLst>
  <p:sldIdLst>
    <p:sldId id="257" r:id="rId3"/>
    <p:sldId id="258" r:id="rId4"/>
    <p:sldId id="288" r:id="rId5"/>
    <p:sldId id="261" r:id="rId6"/>
    <p:sldId id="286" r:id="rId7"/>
    <p:sldId id="289" r:id="rId8"/>
    <p:sldId id="262" r:id="rId9"/>
    <p:sldId id="290" r:id="rId10"/>
    <p:sldId id="263" r:id="rId11"/>
    <p:sldId id="264" r:id="rId12"/>
    <p:sldId id="291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92" r:id="rId22"/>
    <p:sldId id="293" r:id="rId23"/>
    <p:sldId id="294" r:id="rId24"/>
    <p:sldId id="295" r:id="rId25"/>
    <p:sldId id="273" r:id="rId26"/>
    <p:sldId id="274" r:id="rId27"/>
    <p:sldId id="275" r:id="rId28"/>
    <p:sldId id="276" r:id="rId29"/>
    <p:sldId id="296" r:id="rId30"/>
    <p:sldId id="297" r:id="rId31"/>
    <p:sldId id="277" r:id="rId32"/>
    <p:sldId id="278" r:id="rId33"/>
    <p:sldId id="279" r:id="rId34"/>
    <p:sldId id="298" r:id="rId35"/>
    <p:sldId id="299" r:id="rId36"/>
    <p:sldId id="280" r:id="rId37"/>
    <p:sldId id="301" r:id="rId38"/>
    <p:sldId id="302" r:id="rId39"/>
    <p:sldId id="281" r:id="rId40"/>
    <p:sldId id="282" r:id="rId41"/>
    <p:sldId id="303" r:id="rId42"/>
    <p:sldId id="283" r:id="rId43"/>
    <p:sldId id="305" r:id="rId44"/>
    <p:sldId id="306" r:id="rId45"/>
    <p:sldId id="284" r:id="rId46"/>
    <p:sldId id="285" r:id="rId47"/>
    <p:sldId id="307" r:id="rId48"/>
    <p:sldId id="308" r:id="rId49"/>
    <p:sldId id="287" r:id="rId50"/>
    <p:sldId id="309" r:id="rId51"/>
  </p:sldIdLst>
  <p:sldSz cx="12188825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FF"/>
    <a:srgbClr val="B63806"/>
    <a:srgbClr val="BBCF8D"/>
    <a:srgbClr val="99FF66"/>
    <a:srgbClr val="B45208"/>
    <a:srgbClr val="08A0B4"/>
    <a:srgbClr val="FF9900"/>
    <a:srgbClr val="008000"/>
  </p:clrMru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2" y="-612"/>
      </p:cViewPr>
      <p:guideLst>
        <p:guide orient="horz" pos="2160"/>
        <p:guide orient="horz" pos="2496"/>
        <p:guide orient="horz" pos="2880"/>
        <p:guide orient="horz" pos="1056"/>
        <p:guide orient="horz" pos="3888"/>
        <p:guide orient="horz" pos="240"/>
        <p:guide pos="3839"/>
        <p:guide pos="527"/>
        <p:guide pos="815"/>
        <p:guide pos="6863"/>
        <p:guide pos="6143"/>
        <p:guide pos="470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2010" y="6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381019</c:v>
                </c:pt>
                <c:pt idx="1">
                  <c:v>11613</c:v>
                </c:pt>
                <c:pt idx="2">
                  <c:v>23509</c:v>
                </c:pt>
                <c:pt idx="3">
                  <c:v>16946</c:v>
                </c:pt>
                <c:pt idx="4">
                  <c:v>4318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0.87108972233971038</c:v>
                </c:pt>
                <c:pt idx="1">
                  <c:v>2.6549765091848542E-2</c:v>
                </c:pt>
                <c:pt idx="2">
                  <c:v>5.374652781746915E-2</c:v>
                </c:pt>
                <c:pt idx="3">
                  <c:v>3.874212686183285E-2</c:v>
                </c:pt>
                <c:pt idx="4">
                  <c:v>9.871857889141699E-3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600"/>
              <a:t>Доля прибыльных предприятий в отраслевом разрезе</a:t>
            </a:r>
          </a:p>
        </c:rich>
      </c:tx>
      <c:layout>
        <c:manualLayout>
          <c:xMode val="edge"/>
          <c:yMode val="edge"/>
          <c:x val="9.7930446194225765E-2"/>
          <c:y val="4.6296296296296488E-2"/>
        </c:manualLayout>
      </c:layout>
    </c:title>
    <c:view3D>
      <c:depthPercent val="100"/>
      <c:rAngAx val="1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'Динамика финансового резульата'!$A$5</c:f>
              <c:strCache>
                <c:ptCount val="1"/>
                <c:pt idx="0">
                  <c:v>Обрабатывающая промышленность</c:v>
                </c:pt>
              </c:strCache>
            </c:strRef>
          </c:tx>
          <c:spPr>
            <a:solidFill>
              <a:srgbClr val="C00000"/>
            </a:solidFill>
          </c:spPr>
          <c:cat>
            <c:strRef>
              <c:f>'Динамика финансового резульата'!$B$2:$F$2</c:f>
              <c:strCache>
                <c:ptCount val="5"/>
                <c:pt idx="0">
                  <c:v>2012 год факт</c:v>
                </c:pt>
                <c:pt idx="1">
                  <c:v>2013 год факт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</c:strCache>
            </c:strRef>
          </c:cat>
          <c:val>
            <c:numRef>
              <c:f>'Динамика финансового резульата'!$B$5:$F$5</c:f>
              <c:numCache>
                <c:formatCode>#,##0_р_.</c:formatCode>
                <c:ptCount val="5"/>
                <c:pt idx="0">
                  <c:v>8095.5</c:v>
                </c:pt>
                <c:pt idx="1">
                  <c:v>19811.3</c:v>
                </c:pt>
                <c:pt idx="2">
                  <c:v>19000</c:v>
                </c:pt>
                <c:pt idx="3">
                  <c:v>21000</c:v>
                </c:pt>
                <c:pt idx="4">
                  <c:v>23000</c:v>
                </c:pt>
              </c:numCache>
            </c:numRef>
          </c:val>
        </c:ser>
        <c:ser>
          <c:idx val="1"/>
          <c:order val="1"/>
          <c:tx>
            <c:strRef>
              <c:f>'Динамика финансового резульата'!$A$6</c:f>
              <c:strCache>
                <c:ptCount val="1"/>
                <c:pt idx="0">
                  <c:v>Транспорт 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'Динамика финансового резульата'!$B$2:$F$2</c:f>
              <c:strCache>
                <c:ptCount val="5"/>
                <c:pt idx="0">
                  <c:v>2012 год факт</c:v>
                </c:pt>
                <c:pt idx="1">
                  <c:v>2013 год факт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</c:strCache>
            </c:strRef>
          </c:cat>
          <c:val>
            <c:numRef>
              <c:f>'Динамика финансового резульата'!$B$6:$F$6</c:f>
              <c:numCache>
                <c:formatCode>#,##0_р_.</c:formatCode>
                <c:ptCount val="5"/>
                <c:pt idx="0">
                  <c:v>13032</c:v>
                </c:pt>
                <c:pt idx="1">
                  <c:v>4448</c:v>
                </c:pt>
                <c:pt idx="2">
                  <c:v>5000</c:v>
                </c:pt>
                <c:pt idx="3">
                  <c:v>8000</c:v>
                </c:pt>
                <c:pt idx="4">
                  <c:v>10000</c:v>
                </c:pt>
              </c:numCache>
            </c:numRef>
          </c:val>
        </c:ser>
        <c:ser>
          <c:idx val="2"/>
          <c:order val="2"/>
          <c:tx>
            <c:strRef>
              <c:f>'Динамика финансового резульата'!$A$7</c:f>
              <c:strCache>
                <c:ptCount val="1"/>
                <c:pt idx="0">
                  <c:v>Прочие</c:v>
                </c:pt>
              </c:strCache>
            </c:strRef>
          </c:tx>
          <c:cat>
            <c:strRef>
              <c:f>'Динамика финансового резульата'!$B$2:$F$2</c:f>
              <c:strCache>
                <c:ptCount val="5"/>
                <c:pt idx="0">
                  <c:v>2012 год факт</c:v>
                </c:pt>
                <c:pt idx="1">
                  <c:v>2013 год факт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</c:strCache>
            </c:strRef>
          </c:cat>
          <c:val>
            <c:numRef>
              <c:f>'Динамика финансового резульата'!$B$7:$F$7</c:f>
              <c:numCache>
                <c:formatCode>#,##0_р_.</c:formatCode>
                <c:ptCount val="5"/>
                <c:pt idx="0">
                  <c:v>24515.5</c:v>
                </c:pt>
                <c:pt idx="1">
                  <c:v>27687.7</c:v>
                </c:pt>
                <c:pt idx="2">
                  <c:v>33119</c:v>
                </c:pt>
                <c:pt idx="3">
                  <c:v>34125</c:v>
                </c:pt>
                <c:pt idx="4">
                  <c:v>36431</c:v>
                </c:pt>
              </c:numCache>
            </c:numRef>
          </c:val>
        </c:ser>
        <c:shape val="box"/>
        <c:axId val="61819904"/>
        <c:axId val="61829888"/>
        <c:axId val="0"/>
      </c:bar3DChart>
      <c:catAx>
        <c:axId val="61819904"/>
        <c:scaling>
          <c:orientation val="minMax"/>
        </c:scaling>
        <c:axPos val="b"/>
        <c:numFmt formatCode="General" sourceLinked="1"/>
        <c:tickLblPos val="nextTo"/>
        <c:crossAx val="61829888"/>
        <c:crosses val="autoZero"/>
        <c:auto val="1"/>
        <c:lblAlgn val="ctr"/>
        <c:lblOffset val="100"/>
      </c:catAx>
      <c:valAx>
        <c:axId val="61829888"/>
        <c:scaling>
          <c:orientation val="minMax"/>
        </c:scaling>
        <c:axPos val="l"/>
        <c:majorGridlines/>
        <c:numFmt formatCode="0%" sourceLinked="1"/>
        <c:tickLblPos val="nextTo"/>
        <c:crossAx val="6181990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12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100" baseline="0"/>
            </a:pPr>
            <a:endParaRPr lang="ru-RU"/>
          </a:p>
        </c:txPr>
      </c:legendEntry>
      <c:layout/>
    </c:legend>
    <c:plotVisOnly val="1"/>
    <c:dispBlanksAs val="gap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381019</c:v>
                </c:pt>
                <c:pt idx="1">
                  <c:v>11613</c:v>
                </c:pt>
                <c:pt idx="2">
                  <c:v>23509</c:v>
                </c:pt>
                <c:pt idx="3">
                  <c:v>16946</c:v>
                </c:pt>
                <c:pt idx="4">
                  <c:v>4318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0.87108972233971216</c:v>
                </c:pt>
                <c:pt idx="1">
                  <c:v>2.6549765091848542E-2</c:v>
                </c:pt>
                <c:pt idx="2">
                  <c:v>5.3746527817469122E-2</c:v>
                </c:pt>
                <c:pt idx="3">
                  <c:v>3.8742126861832843E-2</c:v>
                </c:pt>
                <c:pt idx="4">
                  <c:v>9.8718578891417268E-3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3248</c:v>
                </c:pt>
                <c:pt idx="1">
                  <c:v>44964</c:v>
                </c:pt>
                <c:pt idx="2">
                  <c:v>5505</c:v>
                </c:pt>
                <c:pt idx="3">
                  <c:v>7164</c:v>
                </c:pt>
                <c:pt idx="4">
                  <c:v>3659</c:v>
                </c:pt>
                <c:pt idx="5">
                  <c:v>2162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4.8694192078198556E-2</c:v>
                </c:pt>
                <c:pt idx="1">
                  <c:v>0.6741027255554557</c:v>
                </c:pt>
                <c:pt idx="2">
                  <c:v>8.2531258433030524E-2</c:v>
                </c:pt>
                <c:pt idx="3">
                  <c:v>0.10740307636952416</c:v>
                </c:pt>
                <c:pt idx="4">
                  <c:v>5.4855926359030076E-2</c:v>
                </c:pt>
                <c:pt idx="5">
                  <c:v>3.2412821204761473E-2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9654</c:v>
                </c:pt>
                <c:pt idx="1">
                  <c:v>175418.5</c:v>
                </c:pt>
                <c:pt idx="2">
                  <c:v>415712.6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1.6068973747850941E-2</c:v>
                </c:pt>
                <c:pt idx="1">
                  <c:v>0.29198210807824915</c:v>
                </c:pt>
                <c:pt idx="2">
                  <c:v>0.69194891817390691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381019</c:v>
                </c:pt>
                <c:pt idx="1">
                  <c:v>11613</c:v>
                </c:pt>
                <c:pt idx="2">
                  <c:v>23509</c:v>
                </c:pt>
                <c:pt idx="3">
                  <c:v>16946</c:v>
                </c:pt>
                <c:pt idx="4">
                  <c:v>4318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0.87108972233971216</c:v>
                </c:pt>
                <c:pt idx="1">
                  <c:v>2.6549765091848514E-2</c:v>
                </c:pt>
                <c:pt idx="2">
                  <c:v>5.3746527817469122E-2</c:v>
                </c:pt>
                <c:pt idx="3">
                  <c:v>3.8742126861832843E-2</c:v>
                </c:pt>
                <c:pt idx="4">
                  <c:v>9.8718578891417268E-3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3248</c:v>
                </c:pt>
                <c:pt idx="1">
                  <c:v>44964</c:v>
                </c:pt>
                <c:pt idx="2">
                  <c:v>5505</c:v>
                </c:pt>
                <c:pt idx="3">
                  <c:v>7164</c:v>
                </c:pt>
                <c:pt idx="4">
                  <c:v>3659</c:v>
                </c:pt>
                <c:pt idx="5">
                  <c:v>2162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4.8694192078198556E-2</c:v>
                </c:pt>
                <c:pt idx="1">
                  <c:v>0.6741027255554557</c:v>
                </c:pt>
                <c:pt idx="2">
                  <c:v>8.2531258433030524E-2</c:v>
                </c:pt>
                <c:pt idx="3">
                  <c:v>0.10740307636952416</c:v>
                </c:pt>
                <c:pt idx="4">
                  <c:v>5.4855926359030076E-2</c:v>
                </c:pt>
                <c:pt idx="5">
                  <c:v>3.2412821204761473E-2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9654</c:v>
                </c:pt>
                <c:pt idx="1">
                  <c:v>175418.5</c:v>
                </c:pt>
                <c:pt idx="2">
                  <c:v>415712.6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1.6068973747850941E-2</c:v>
                </c:pt>
                <c:pt idx="1">
                  <c:v>0.29198210807824915</c:v>
                </c:pt>
                <c:pt idx="2">
                  <c:v>0.69194891817390691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autoTitleDeleted val="1"/>
    <c:plotArea>
      <c:layout>
        <c:manualLayout>
          <c:layoutTarget val="inner"/>
          <c:xMode val="edge"/>
          <c:yMode val="edge"/>
          <c:x val="0.15731874145006994"/>
          <c:y val="0.14017693236002846"/>
          <c:w val="0.51983584131326954"/>
          <c:h val="0.65618673616598344"/>
        </c:manualLayout>
      </c:layout>
      <c:lineChart>
        <c:grouping val="standard"/>
        <c:ser>
          <c:idx val="0"/>
          <c:order val="0"/>
          <c:tx>
            <c:strRef>
              <c:f>'Динамика поступления доходов'!$A$3</c:f>
              <c:strCache>
                <c:ptCount val="1"/>
                <c:pt idx="0">
                  <c:v>Налоговые доходы (тыс.руб.)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pPr>
              <a:ln>
                <a:solidFill>
                  <a:srgbClr val="7030A0"/>
                </a:solidFill>
              </a:ln>
            </c:spPr>
          </c:marker>
          <c:cat>
            <c:strRef>
              <c:f>'Динамика поступления доходов'!$B$2:$F$2</c:f>
              <c:strCache>
                <c:ptCount val="5"/>
                <c:pt idx="0">
                  <c:v>2012 год отчет</c:v>
                </c:pt>
                <c:pt idx="1">
                  <c:v>2013 отчет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</c:strCache>
            </c:strRef>
          </c:cat>
          <c:val>
            <c:numRef>
              <c:f>'Динамика поступления доходов'!$B$3:$F$3</c:f>
              <c:numCache>
                <c:formatCode>#,##0_р_.</c:formatCode>
                <c:ptCount val="5"/>
                <c:pt idx="0">
                  <c:v>301621.7</c:v>
                </c:pt>
                <c:pt idx="1">
                  <c:v>414923.9</c:v>
                </c:pt>
                <c:pt idx="2">
                  <c:v>437405</c:v>
                </c:pt>
                <c:pt idx="3">
                  <c:v>457383</c:v>
                </c:pt>
                <c:pt idx="4">
                  <c:v>501607</c:v>
                </c:pt>
              </c:numCache>
            </c:numRef>
          </c:val>
        </c:ser>
        <c:ser>
          <c:idx val="1"/>
          <c:order val="1"/>
          <c:tx>
            <c:strRef>
              <c:f>'Динамика поступления доходов'!$A$4</c:f>
              <c:strCache>
                <c:ptCount val="1"/>
                <c:pt idx="0">
                  <c:v>Неналоговые доходы (тыс.руб.)</c:v>
                </c:pt>
              </c:strCache>
            </c:strRef>
          </c:tx>
          <c:spPr>
            <a:ln>
              <a:solidFill>
                <a:srgbClr val="FF9900"/>
              </a:solidFill>
            </a:ln>
          </c:spPr>
          <c:marker>
            <c:spPr>
              <a:ln>
                <a:solidFill>
                  <a:srgbClr val="FF9900"/>
                </a:solidFill>
              </a:ln>
            </c:spPr>
          </c:marker>
          <c:cat>
            <c:strRef>
              <c:f>'Динамика поступления доходов'!$B$2:$F$2</c:f>
              <c:strCache>
                <c:ptCount val="5"/>
                <c:pt idx="0">
                  <c:v>2012 год отчет</c:v>
                </c:pt>
                <c:pt idx="1">
                  <c:v>2013 отчет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</c:strCache>
            </c:strRef>
          </c:cat>
          <c:val>
            <c:numRef>
              <c:f>'Динамика поступления доходов'!$B$4:$F$4</c:f>
              <c:numCache>
                <c:formatCode>#,##0_р_.</c:formatCode>
                <c:ptCount val="5"/>
                <c:pt idx="0">
                  <c:v>86154.8</c:v>
                </c:pt>
                <c:pt idx="1">
                  <c:v>77002.100000000006</c:v>
                </c:pt>
                <c:pt idx="2">
                  <c:v>66702</c:v>
                </c:pt>
                <c:pt idx="3">
                  <c:v>70264</c:v>
                </c:pt>
                <c:pt idx="4">
                  <c:v>74016</c:v>
                </c:pt>
              </c:numCache>
            </c:numRef>
          </c:val>
        </c:ser>
        <c:ser>
          <c:idx val="2"/>
          <c:order val="2"/>
          <c:tx>
            <c:strRef>
              <c:f>'Динамика поступления доходов'!$A$5</c:f>
              <c:strCache>
                <c:ptCount val="1"/>
                <c:pt idx="0">
                  <c:v>Безвозмездные поступлений (тыс.руб.)</c:v>
                </c:pt>
              </c:strCache>
            </c:strRef>
          </c:tx>
          <c:marker>
            <c:spPr>
              <a:solidFill>
                <a:schemeClr val="accent2"/>
              </a:solidFill>
            </c:spPr>
          </c:marker>
          <c:dPt>
            <c:idx val="1"/>
            <c:marker>
              <c:spPr>
                <a:solidFill>
                  <a:schemeClr val="accent2"/>
                </a:solidFill>
                <a:ln>
                  <a:solidFill>
                    <a:srgbClr val="00B050"/>
                  </a:solidFill>
                </a:ln>
              </c:spPr>
            </c:marker>
            <c:spPr>
              <a:ln>
                <a:solidFill>
                  <a:srgbClr val="00B050"/>
                </a:solidFill>
              </a:ln>
            </c:spPr>
          </c:dPt>
          <c:dPt>
            <c:idx val="2"/>
            <c:marker>
              <c:spPr>
                <a:solidFill>
                  <a:schemeClr val="accent2"/>
                </a:solidFill>
                <a:ln>
                  <a:solidFill>
                    <a:srgbClr val="00B050"/>
                  </a:solidFill>
                </a:ln>
              </c:spPr>
            </c:marker>
            <c:spPr>
              <a:ln>
                <a:solidFill>
                  <a:srgbClr val="00B050"/>
                </a:solidFill>
              </a:ln>
            </c:spPr>
          </c:dPt>
          <c:dPt>
            <c:idx val="3"/>
            <c:marker>
              <c:spPr>
                <a:solidFill>
                  <a:schemeClr val="accent2"/>
                </a:solidFill>
                <a:ln>
                  <a:solidFill>
                    <a:srgbClr val="00B050"/>
                  </a:solidFill>
                </a:ln>
              </c:spPr>
            </c:marker>
            <c:spPr>
              <a:ln>
                <a:solidFill>
                  <a:srgbClr val="00B050"/>
                </a:solidFill>
              </a:ln>
            </c:spPr>
          </c:dPt>
          <c:dPt>
            <c:idx val="4"/>
            <c:marker>
              <c:spPr>
                <a:solidFill>
                  <a:schemeClr val="accent2"/>
                </a:solidFill>
                <a:ln>
                  <a:solidFill>
                    <a:srgbClr val="00B050"/>
                  </a:solidFill>
                </a:ln>
              </c:spPr>
            </c:marker>
            <c:spPr>
              <a:ln>
                <a:solidFill>
                  <a:srgbClr val="00B050"/>
                </a:solidFill>
              </a:ln>
            </c:spPr>
          </c:dPt>
          <c:cat>
            <c:strRef>
              <c:f>'Динамика поступления доходов'!$B$2:$F$2</c:f>
              <c:strCache>
                <c:ptCount val="5"/>
                <c:pt idx="0">
                  <c:v>2012 год отчет</c:v>
                </c:pt>
                <c:pt idx="1">
                  <c:v>2013 отчет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</c:strCache>
            </c:strRef>
          </c:cat>
          <c:val>
            <c:numRef>
              <c:f>'Динамика поступления доходов'!$B$5:$F$5</c:f>
              <c:numCache>
                <c:formatCode>#,##0_р_.</c:formatCode>
                <c:ptCount val="5"/>
                <c:pt idx="0">
                  <c:v>481496.7</c:v>
                </c:pt>
                <c:pt idx="1">
                  <c:v>619827</c:v>
                </c:pt>
                <c:pt idx="2">
                  <c:v>600785.1</c:v>
                </c:pt>
                <c:pt idx="3">
                  <c:v>618335.9</c:v>
                </c:pt>
                <c:pt idx="4">
                  <c:v>648166.19999999541</c:v>
                </c:pt>
              </c:numCache>
            </c:numRef>
          </c:val>
        </c:ser>
        <c:ser>
          <c:idx val="3"/>
          <c:order val="3"/>
          <c:tx>
            <c:strRef>
              <c:f>'Динамика поступления доходов'!$A$6</c:f>
              <c:strCache>
                <c:ptCount val="1"/>
                <c:pt idx="0">
                  <c:v>Итого доходов (тыс.руб.)</c:v>
                </c:pt>
              </c:strCache>
            </c:strRef>
          </c:tx>
          <c:marker>
            <c:spPr>
              <a:solidFill>
                <a:srgbClr val="FF0000"/>
              </a:solidFill>
            </c:spPr>
          </c:marker>
          <c:dPt>
            <c:idx val="1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c:spPr>
            </c:marker>
            <c:spPr>
              <a:ln>
                <a:solidFill>
                  <a:srgbClr val="FF0000"/>
                </a:solidFill>
              </a:ln>
            </c:spPr>
          </c:dPt>
          <c:dPt>
            <c:idx val="2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c:spPr>
            </c:marker>
            <c:spPr>
              <a:ln>
                <a:solidFill>
                  <a:srgbClr val="FF0000"/>
                </a:solidFill>
              </a:ln>
            </c:spPr>
          </c:dPt>
          <c:dPt>
            <c:idx val="3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c:spPr>
            </c:marker>
            <c:spPr>
              <a:ln>
                <a:solidFill>
                  <a:srgbClr val="FF0000"/>
                </a:solidFill>
              </a:ln>
            </c:spPr>
          </c:dPt>
          <c:dPt>
            <c:idx val="4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c:spPr>
            </c:marker>
            <c:spPr>
              <a:ln>
                <a:solidFill>
                  <a:srgbClr val="FF0000"/>
                </a:solidFill>
              </a:ln>
            </c:spPr>
          </c:dPt>
          <c:cat>
            <c:strRef>
              <c:f>'Динамика поступления доходов'!$B$2:$F$2</c:f>
              <c:strCache>
                <c:ptCount val="5"/>
                <c:pt idx="0">
                  <c:v>2012 год отчет</c:v>
                </c:pt>
                <c:pt idx="1">
                  <c:v>2013 отчет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</c:strCache>
            </c:strRef>
          </c:cat>
          <c:val>
            <c:numRef>
              <c:f>'Динамика поступления доходов'!$B$6:$F$6</c:f>
              <c:numCache>
                <c:formatCode>#,##0_р_.</c:formatCode>
                <c:ptCount val="5"/>
                <c:pt idx="0">
                  <c:v>869273.2</c:v>
                </c:pt>
                <c:pt idx="1">
                  <c:v>1111753</c:v>
                </c:pt>
                <c:pt idx="2">
                  <c:v>1104892.1000000001</c:v>
                </c:pt>
                <c:pt idx="3">
                  <c:v>1145982.9000000004</c:v>
                </c:pt>
                <c:pt idx="4">
                  <c:v>1223789.2</c:v>
                </c:pt>
              </c:numCache>
            </c:numRef>
          </c:val>
        </c:ser>
        <c:marker val="1"/>
        <c:axId val="61783424"/>
        <c:axId val="61785216"/>
      </c:lineChart>
      <c:catAx>
        <c:axId val="6178342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/>
            </a:pPr>
            <a:endParaRPr lang="ru-RU"/>
          </a:p>
        </c:txPr>
        <c:crossAx val="61785216"/>
        <c:crosses val="autoZero"/>
        <c:auto val="1"/>
        <c:lblAlgn val="ctr"/>
        <c:lblOffset val="100"/>
        <c:tickLblSkip val="1"/>
        <c:tickMarkSkip val="1"/>
      </c:catAx>
      <c:valAx>
        <c:axId val="6178521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ru-RU" sz="1400" dirty="0"/>
                  <a:t>тысячи рублей</a:t>
                </a:r>
              </a:p>
            </c:rich>
          </c:tx>
          <c:layout>
            <c:manualLayout>
              <c:xMode val="edge"/>
              <c:yMode val="edge"/>
              <c:x val="0.11732443625133802"/>
              <c:y val="0.34442231643415167"/>
            </c:manualLayout>
          </c:layout>
        </c:title>
        <c:numFmt formatCode="#,##0_р_.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617834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852731900927565"/>
          <c:y val="0.15730312786222886"/>
          <c:w val="0.30667080150548504"/>
          <c:h val="0.68433803672299731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0"/>
    </c:view3D>
    <c:plotArea>
      <c:layout>
        <c:manualLayout>
          <c:layoutTarget val="inner"/>
          <c:xMode val="edge"/>
          <c:yMode val="edge"/>
          <c:x val="1.8535433070866133E-2"/>
          <c:y val="7.2257375013752026E-2"/>
          <c:w val="0.45731905511811022"/>
          <c:h val="0.80268628098134065"/>
        </c:manualLayout>
      </c:layout>
      <c:pie3DChart>
        <c:varyColors val="1"/>
        <c:ser>
          <c:idx val="0"/>
          <c:order val="0"/>
          <c:explosion val="25"/>
          <c:dLbls>
            <c:numFmt formatCode="0%" sourceLinked="0"/>
            <c:showPercent val="1"/>
            <c:showLeaderLines val="1"/>
          </c:dLbls>
          <c:cat>
            <c:strRef>
              <c:f>'структура доходов бюджета'!$A$3:$A$5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поступлений</c:v>
                </c:pt>
              </c:strCache>
            </c:strRef>
          </c:cat>
          <c:val>
            <c:numRef>
              <c:f>'структура доходов бюджета'!$B$3:$B$5</c:f>
              <c:numCache>
                <c:formatCode>#,##0_р_.</c:formatCode>
                <c:ptCount val="3"/>
                <c:pt idx="0">
                  <c:v>437405</c:v>
                </c:pt>
                <c:pt idx="1">
                  <c:v>66912</c:v>
                </c:pt>
                <c:pt idx="2">
                  <c:v>833654</c:v>
                </c:pt>
              </c:numCache>
            </c:numRef>
          </c:val>
        </c:ser>
        <c:ser>
          <c:idx val="1"/>
          <c:order val="1"/>
          <c:explosion val="25"/>
          <c:dLbls>
            <c:numFmt formatCode="0%" sourceLinked="0"/>
            <c:showPercent val="1"/>
            <c:showLeaderLines val="1"/>
          </c:dLbls>
          <c:cat>
            <c:strRef>
              <c:f>'структура доходов бюджета'!$A$3:$A$5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поступлений</c:v>
                </c:pt>
              </c:strCache>
            </c:strRef>
          </c:cat>
          <c:val>
            <c:numRef>
              <c:f>'структура доходов бюджета'!$C$3:$C$5</c:f>
              <c:numCache>
                <c:formatCode>0%</c:formatCode>
                <c:ptCount val="3"/>
                <c:pt idx="0">
                  <c:v>0.32691665215464344</c:v>
                </c:pt>
                <c:pt idx="1">
                  <c:v>5.0010052534770935E-2</c:v>
                </c:pt>
                <c:pt idx="2">
                  <c:v>0.62307329531058642</c:v>
                </c:pt>
              </c:numCache>
            </c:numRef>
          </c:val>
        </c:ser>
        <c:ser>
          <c:idx val="2"/>
          <c:order val="2"/>
          <c:explosion val="25"/>
          <c:dLbls>
            <c:numFmt formatCode="0%" sourceLinked="0"/>
            <c:showPercent val="1"/>
            <c:showLeaderLines val="1"/>
          </c:dLbls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dLbls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view3D>
      <c:perspective val="0"/>
    </c:view3D>
    <c:plotArea>
      <c:layout>
        <c:manualLayout>
          <c:layoutTarget val="inner"/>
          <c:xMode val="edge"/>
          <c:yMode val="edge"/>
          <c:x val="4.0194040194040187E-2"/>
          <c:y val="0.14423127397536939"/>
          <c:w val="0.77685421338965333"/>
          <c:h val="0.70993690692509592"/>
        </c:manualLayout>
      </c:layout>
      <c:pie3DChart>
        <c:varyColors val="1"/>
        <c:ser>
          <c:idx val="0"/>
          <c:order val="0"/>
          <c:explosion val="25"/>
          <c:dLbls>
            <c:dLbl>
              <c:idx val="1"/>
              <c:layout>
                <c:manualLayout>
                  <c:x val="-2.7955866223582759E-2"/>
                  <c:y val="8.5478497880072724E-2"/>
                </c:manualLayout>
              </c:layout>
              <c:showPercent val="1"/>
            </c:dLbl>
            <c:numFmt formatCode="0%" sourceLinked="0"/>
            <c:showPercent val="1"/>
            <c:showLeaderLines val="1"/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381019</c:v>
                </c:pt>
                <c:pt idx="1">
                  <c:v>11613</c:v>
                </c:pt>
                <c:pt idx="2">
                  <c:v>23509</c:v>
                </c:pt>
                <c:pt idx="3">
                  <c:v>16946</c:v>
                </c:pt>
                <c:pt idx="4">
                  <c:v>4318</c:v>
                </c:pt>
              </c:numCache>
            </c:numRef>
          </c:val>
        </c:ser>
        <c:ser>
          <c:idx val="1"/>
          <c:order val="1"/>
          <c:explosion val="25"/>
          <c:dLbls>
            <c:numFmt formatCode="0%" sourceLinked="0"/>
            <c:showPercent val="1"/>
            <c:showLeaderLines val="1"/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0.87108972233971216</c:v>
                </c:pt>
                <c:pt idx="1">
                  <c:v>2.6549765091848514E-2</c:v>
                </c:pt>
                <c:pt idx="2">
                  <c:v>5.3746527817469122E-2</c:v>
                </c:pt>
                <c:pt idx="3">
                  <c:v>3.8742126861832843E-2</c:v>
                </c:pt>
                <c:pt idx="4">
                  <c:v>9.8718578891417268E-3</c:v>
                </c:pt>
              </c:numCache>
            </c:numRef>
          </c:val>
        </c:ser>
        <c:dLbls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3248</c:v>
                </c:pt>
                <c:pt idx="1">
                  <c:v>44964</c:v>
                </c:pt>
                <c:pt idx="2">
                  <c:v>5505</c:v>
                </c:pt>
                <c:pt idx="3">
                  <c:v>7164</c:v>
                </c:pt>
                <c:pt idx="4">
                  <c:v>3659</c:v>
                </c:pt>
                <c:pt idx="5">
                  <c:v>2162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4.8694192078198556E-2</c:v>
                </c:pt>
                <c:pt idx="1">
                  <c:v>0.6741027255554557</c:v>
                </c:pt>
                <c:pt idx="2">
                  <c:v>8.2531258433030524E-2</c:v>
                </c:pt>
                <c:pt idx="3">
                  <c:v>0.10740307636952416</c:v>
                </c:pt>
                <c:pt idx="4">
                  <c:v>5.4855926359029916E-2</c:v>
                </c:pt>
                <c:pt idx="5">
                  <c:v>3.2412821204761473E-2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0"/>
    </c:view3D>
    <c:plotArea>
      <c:layout>
        <c:manualLayout>
          <c:layoutTarget val="inner"/>
          <c:xMode val="edge"/>
          <c:yMode val="edge"/>
          <c:x val="6.4819983571952844E-2"/>
          <c:y val="0.21544345314288857"/>
          <c:w val="0.78764074609017676"/>
          <c:h val="0.71186403170191959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0.13314697729396188"/>
                  <c:y val="3.4507035450167402E-2"/>
                </c:manualLayout>
              </c:layout>
              <c:showPercent val="1"/>
            </c:dLbl>
            <c:dLbl>
              <c:idx val="2"/>
              <c:layout>
                <c:manualLayout>
                  <c:x val="6.273414975749507E-2"/>
                  <c:y val="0.35147242093873632"/>
                </c:manualLayout>
              </c:layout>
              <c:showPercent val="1"/>
            </c:dLbl>
            <c:dLbl>
              <c:idx val="3"/>
              <c:layout>
                <c:manualLayout>
                  <c:x val="-2.6685901020105384E-2"/>
                  <c:y val="-5.378508668119001E-2"/>
                </c:manualLayout>
              </c:layout>
              <c:showPercent val="1"/>
            </c:dLbl>
            <c:dLbl>
              <c:idx val="4"/>
              <c:layout>
                <c:manualLayout>
                  <c:x val="-4.3674336731255675E-2"/>
                  <c:y val="-5.3677610700260357E-2"/>
                </c:manualLayout>
              </c:layout>
              <c:showPercent val="1"/>
            </c:dLbl>
            <c:dLbl>
              <c:idx val="5"/>
              <c:layout>
                <c:manualLayout>
                  <c:x val="-1.9722876875247087E-2"/>
                  <c:y val="0"/>
                </c:manualLayout>
              </c:layout>
              <c:showPercent val="1"/>
            </c:dLbl>
            <c:numFmt formatCode="0%" sourceLinked="0"/>
            <c:showPercent val="1"/>
            <c:showLeaderLines val="1"/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3248</c:v>
                </c:pt>
                <c:pt idx="1">
                  <c:v>44964</c:v>
                </c:pt>
                <c:pt idx="2">
                  <c:v>5505</c:v>
                </c:pt>
                <c:pt idx="3">
                  <c:v>7374</c:v>
                </c:pt>
                <c:pt idx="4">
                  <c:v>3659</c:v>
                </c:pt>
                <c:pt idx="5">
                  <c:v>2162</c:v>
                </c:pt>
              </c:numCache>
            </c:numRef>
          </c:val>
        </c:ser>
        <c:ser>
          <c:idx val="1"/>
          <c:order val="1"/>
          <c:explosion val="25"/>
          <c:dLbls>
            <c:numFmt formatCode="0%" sourceLinked="0"/>
            <c:showPercent val="1"/>
            <c:showLeaderLines val="1"/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4.8541367766618819E-2</c:v>
                </c:pt>
                <c:pt idx="1">
                  <c:v>0.67198708751793401</c:v>
                </c:pt>
                <c:pt idx="2">
                  <c:v>8.2272238163558109E-2</c:v>
                </c:pt>
                <c:pt idx="3">
                  <c:v>0.11020444763271162</c:v>
                </c:pt>
                <c:pt idx="4">
                  <c:v>5.4683763749402217E-2</c:v>
                </c:pt>
                <c:pt idx="5">
                  <c:v>3.2311095169775247E-2</c:v>
                </c:pt>
              </c:numCache>
            </c:numRef>
          </c:val>
        </c:ser>
        <c:dLbls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0"/>
    </c:view3D>
    <c:plotArea>
      <c:layout>
        <c:manualLayout>
          <c:layoutTarget val="inner"/>
          <c:xMode val="edge"/>
          <c:yMode val="edge"/>
          <c:x val="0.22427522509053457"/>
          <c:y val="0.14093836309676994"/>
          <c:w val="0.51769427555732761"/>
          <c:h val="0.77745664144923066"/>
        </c:manualLayout>
      </c:layout>
      <c:pie3DChart>
        <c:varyColors val="1"/>
        <c:ser>
          <c:idx val="0"/>
          <c:order val="0"/>
          <c:explosion val="25"/>
          <c:dLbls>
            <c:numFmt formatCode="0%" sourceLinked="0"/>
            <c:showPercent val="1"/>
            <c:showLeaderLines val="1"/>
          </c:dLbls>
          <c:cat>
            <c:strRef>
              <c:f>'структура доходов бюджета'!$A$24:$A$27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'структура доходов бюджета'!$B$24:$B$27</c:f>
              <c:numCache>
                <c:formatCode>#,##0_р_.</c:formatCode>
                <c:ptCount val="4"/>
                <c:pt idx="0">
                  <c:v>9654</c:v>
                </c:pt>
                <c:pt idx="1">
                  <c:v>381380</c:v>
                </c:pt>
                <c:pt idx="2">
                  <c:v>415712.6</c:v>
                </c:pt>
                <c:pt idx="3">
                  <c:v>26744</c:v>
                </c:pt>
              </c:numCache>
            </c:numRef>
          </c:val>
        </c:ser>
        <c:ser>
          <c:idx val="1"/>
          <c:order val="1"/>
          <c:explosion val="25"/>
          <c:dLbls>
            <c:numFmt formatCode="0%" sourceLinked="0"/>
            <c:showPercent val="1"/>
            <c:showLeaderLines val="1"/>
          </c:dLbls>
          <c:cat>
            <c:strRef>
              <c:f>'структура доходов бюджета'!$A$24:$A$27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'структура доходов бюджета'!$C$24:$C$27</c:f>
              <c:numCache>
                <c:formatCode>0%</c:formatCode>
                <c:ptCount val="4"/>
                <c:pt idx="0">
                  <c:v>1.158034388367356E-2</c:v>
                </c:pt>
                <c:pt idx="1">
                  <c:v>0.45747996171073385</c:v>
                </c:pt>
                <c:pt idx="2">
                  <c:v>0.49866323438740784</c:v>
                </c:pt>
                <c:pt idx="3">
                  <c:v>3.2080455440746398E-2</c:v>
                </c:pt>
              </c:numCache>
            </c:numRef>
          </c:val>
        </c:ser>
        <c:dLbls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2"/>
  <c:chart>
    <c:autoTitleDeleted val="1"/>
    <c:plotArea>
      <c:layout>
        <c:manualLayout>
          <c:layoutTarget val="inner"/>
          <c:xMode val="edge"/>
          <c:yMode val="edge"/>
          <c:x val="0.10632198826159062"/>
          <c:y val="0.1306336877601835"/>
          <c:w val="0.65010507753802527"/>
          <c:h val="0.69946427521124788"/>
        </c:manualLayout>
      </c:layout>
      <c:barChart>
        <c:barDir val="col"/>
        <c:grouping val="stacked"/>
        <c:ser>
          <c:idx val="0"/>
          <c:order val="0"/>
          <c:tx>
            <c:strRef>
              <c:f>'НДФЛ анализ нормативов'!$B$2</c:f>
              <c:strCache>
                <c:ptCount val="1"/>
                <c:pt idx="0">
                  <c:v>Норматив по Бюджетному кодексу</c:v>
                </c:pt>
              </c:strCache>
            </c:strRef>
          </c:tx>
          <c:cat>
            <c:strRef>
              <c:f>'НДФЛ анализ нормативов'!$A$3:$A$9</c:f>
              <c:strCache>
                <c:ptCount val="7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</c:v>
                </c:pt>
                <c:pt idx="6">
                  <c:v>2016 год</c:v>
                </c:pt>
              </c:strCache>
            </c:strRef>
          </c:cat>
          <c:val>
            <c:numRef>
              <c:f>'НДФЛ анализ нормативов'!$B$3:$B$9</c:f>
              <c:numCache>
                <c:formatCode>General</c:formatCode>
                <c:ptCount val="7"/>
                <c:pt idx="0">
                  <c:v>30</c:v>
                </c:pt>
                <c:pt idx="1">
                  <c:v>30</c:v>
                </c:pt>
                <c:pt idx="2">
                  <c:v>20</c:v>
                </c:pt>
                <c:pt idx="3">
                  <c:v>20</c:v>
                </c:pt>
                <c:pt idx="4">
                  <c:v>15</c:v>
                </c:pt>
                <c:pt idx="5">
                  <c:v>15</c:v>
                </c:pt>
                <c:pt idx="6">
                  <c:v>15</c:v>
                </c:pt>
              </c:numCache>
            </c:numRef>
          </c:val>
        </c:ser>
        <c:ser>
          <c:idx val="1"/>
          <c:order val="1"/>
          <c:tx>
            <c:strRef>
              <c:f>'НДФЛ анализ нормативов'!$C$2</c:f>
              <c:strCache>
                <c:ptCount val="1"/>
                <c:pt idx="0">
                  <c:v>Единый норматив, в соответсивии с областным законом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'НДФЛ анализ нормативов'!$A$3:$A$9</c:f>
              <c:strCache>
                <c:ptCount val="7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</c:v>
                </c:pt>
                <c:pt idx="6">
                  <c:v>2016 год</c:v>
                </c:pt>
              </c:strCache>
            </c:strRef>
          </c:cat>
          <c:val>
            <c:numRef>
              <c:f>'НДФЛ анализ нормативов'!$C$3:$C$9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7</c:v>
                </c:pt>
                <c:pt idx="3">
                  <c:v>7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</c:numCache>
            </c:numRef>
          </c:val>
        </c:ser>
        <c:ser>
          <c:idx val="2"/>
          <c:order val="2"/>
          <c:tx>
            <c:strRef>
              <c:f>'НДФЛ анализ нормативов'!$D$2</c:f>
              <c:strCache>
                <c:ptCount val="1"/>
                <c:pt idx="0">
                  <c:v>Дотация, заменяемая доп. Нормативом отчислений от НДФЛ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FF00"/>
              </a:solidFill>
            </a:ln>
          </c:spPr>
          <c:cat>
            <c:strRef>
              <c:f>'НДФЛ анализ нормативов'!$A$3:$A$9</c:f>
              <c:strCache>
                <c:ptCount val="7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</c:v>
                </c:pt>
                <c:pt idx="6">
                  <c:v>2016 год</c:v>
                </c:pt>
              </c:strCache>
            </c:strRef>
          </c:cat>
          <c:val>
            <c:numRef>
              <c:f>'НДФЛ анализ нормативов'!$D$3:$D$9</c:f>
              <c:numCache>
                <c:formatCode>General</c:formatCode>
                <c:ptCount val="7"/>
                <c:pt idx="0">
                  <c:v>45</c:v>
                </c:pt>
                <c:pt idx="1">
                  <c:v>49</c:v>
                </c:pt>
                <c:pt idx="2">
                  <c:v>21</c:v>
                </c:pt>
                <c:pt idx="3">
                  <c:v>37</c:v>
                </c:pt>
                <c:pt idx="4">
                  <c:v>40</c:v>
                </c:pt>
                <c:pt idx="5">
                  <c:v>37</c:v>
                </c:pt>
                <c:pt idx="6">
                  <c:v>37</c:v>
                </c:pt>
              </c:numCache>
            </c:numRef>
          </c:val>
        </c:ser>
        <c:dLbls>
          <c:showVal val="1"/>
        </c:dLbls>
        <c:overlap val="100"/>
        <c:axId val="72425856"/>
        <c:axId val="72427392"/>
      </c:barChart>
      <c:catAx>
        <c:axId val="7242585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72427392"/>
        <c:crosses val="autoZero"/>
        <c:auto val="1"/>
        <c:lblAlgn val="ctr"/>
        <c:lblOffset val="100"/>
        <c:tickLblSkip val="1"/>
        <c:tickMarkSkip val="1"/>
      </c:catAx>
      <c:valAx>
        <c:axId val="7242739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600" b="0"/>
                </a:pPr>
                <a:r>
                  <a:rPr lang="ru-RU" sz="1600" b="0"/>
                  <a:t>проценты зачислений</a:t>
                </a:r>
              </a:p>
            </c:rich>
          </c:tx>
          <c:layout>
            <c:manualLayout>
              <c:xMode val="edge"/>
              <c:yMode val="edge"/>
              <c:x val="2.5595091377292118E-2"/>
              <c:y val="0.3304498846533393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724258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549594246219698"/>
          <c:y val="0.24763898782488244"/>
          <c:w val="0.21072842187830093"/>
          <c:h val="0.65493327538770263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9654</c:v>
                </c:pt>
                <c:pt idx="1">
                  <c:v>175418.5</c:v>
                </c:pt>
                <c:pt idx="2">
                  <c:v>415712.6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1.6068973747850941E-2</c:v>
                </c:pt>
                <c:pt idx="1">
                  <c:v>0.29198210807824787</c:v>
                </c:pt>
                <c:pt idx="2">
                  <c:v>0.69194891817390503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381019</c:v>
                </c:pt>
                <c:pt idx="1">
                  <c:v>11613</c:v>
                </c:pt>
                <c:pt idx="2">
                  <c:v>23509</c:v>
                </c:pt>
                <c:pt idx="3">
                  <c:v>16946</c:v>
                </c:pt>
                <c:pt idx="4">
                  <c:v>4318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0.87108972233971038</c:v>
                </c:pt>
                <c:pt idx="1">
                  <c:v>2.6549765091848514E-2</c:v>
                </c:pt>
                <c:pt idx="2">
                  <c:v>5.3746527817469109E-2</c:v>
                </c:pt>
                <c:pt idx="3">
                  <c:v>3.8742126861832843E-2</c:v>
                </c:pt>
                <c:pt idx="4">
                  <c:v>9.8718578891416955E-3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3248</c:v>
                </c:pt>
                <c:pt idx="1">
                  <c:v>44964</c:v>
                </c:pt>
                <c:pt idx="2">
                  <c:v>5505</c:v>
                </c:pt>
                <c:pt idx="3">
                  <c:v>7164</c:v>
                </c:pt>
                <c:pt idx="4">
                  <c:v>3659</c:v>
                </c:pt>
                <c:pt idx="5">
                  <c:v>2162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4.8694192078198556E-2</c:v>
                </c:pt>
                <c:pt idx="1">
                  <c:v>0.6741027255554557</c:v>
                </c:pt>
                <c:pt idx="2">
                  <c:v>8.2531258433030524E-2</c:v>
                </c:pt>
                <c:pt idx="3">
                  <c:v>0.10740307636952416</c:v>
                </c:pt>
                <c:pt idx="4">
                  <c:v>5.4855926359029916E-2</c:v>
                </c:pt>
                <c:pt idx="5">
                  <c:v>3.2412821204761473E-2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9654</c:v>
                </c:pt>
                <c:pt idx="1">
                  <c:v>175418.5</c:v>
                </c:pt>
                <c:pt idx="2">
                  <c:v>415712.6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1.6068973747850941E-2</c:v>
                </c:pt>
                <c:pt idx="1">
                  <c:v>0.29198210807824787</c:v>
                </c:pt>
                <c:pt idx="2">
                  <c:v>0.69194891817390503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Удельный вес отраслей </a:t>
            </a:r>
            <a:r>
              <a:rPr lang="ru-RU" dirty="0" smtClean="0"/>
              <a:t>экономики (по обороту), </a:t>
            </a:r>
            <a:r>
              <a:rPr lang="ru-RU" dirty="0"/>
              <a:t>%</a:t>
            </a:r>
          </a:p>
        </c:rich>
      </c:tx>
      <c:layout>
        <c:manualLayout>
          <c:xMode val="edge"/>
          <c:yMode val="edge"/>
          <c:x val="0.23163188976377952"/>
          <c:y val="2.7777811820215263E-2"/>
        </c:manualLayout>
      </c:layout>
      <c:spPr>
        <a:noFill/>
        <a:ln w="25400">
          <a:noFill/>
        </a:ln>
      </c:sp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2.6186430377631357E-2"/>
          <c:y val="0.33657628399563161"/>
          <c:w val="0.95741308895402721"/>
          <c:h val="0.56031148830131638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99FF66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Pt>
            <c:idx val="3"/>
            <c:spPr>
              <a:solidFill>
                <a:srgbClr val="FF00FF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0.15925307919253098"/>
                  <c:y val="-0.1912348213282677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-0.15611548859243718"/>
                  <c:y val="0.14069140190161059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-0.14859234538992425"/>
                  <c:y val="-1.2563701910802041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 Производство </a:t>
                    </a:r>
                  </a:p>
                  <a:p>
                    <a:pPr>
                      <a:defRPr/>
                    </a:pPr>
                    <a:r>
                      <a:rPr lang="ru-RU" dirty="0" smtClean="0"/>
                      <a:t>и </a:t>
                    </a:r>
                    <a:r>
                      <a:rPr lang="ru-RU" dirty="0"/>
                      <a:t>распределение электроэнергии, газа и воды
2%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CatName val="1"/>
              <c:showPercent val="1"/>
            </c:dLbl>
            <c:dLbl>
              <c:idx val="3"/>
              <c:layout>
                <c:manualLayout>
                  <c:x val="-2.7249109073350947E-2"/>
                  <c:y val="-0.12732824739320039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CatName val="1"/>
              <c:showPercent val="1"/>
            </c:dLbl>
            <c:dLbl>
              <c:idx val="4"/>
              <c:layout>
                <c:manualLayout>
                  <c:x val="0.12231072141082162"/>
                  <c:y val="-7.605931554275556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CatName val="1"/>
              <c:showPercent val="1"/>
            </c:dLbl>
            <c:dLbl>
              <c:idx val="5"/>
              <c:layout>
                <c:manualLayout>
                  <c:x val="0.22946417634507846"/>
                  <c:y val="-4.0748797450902482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CatName val="1"/>
              <c:showPercent val="1"/>
            </c:dLbl>
            <c:spPr>
              <a:noFill/>
              <a:ln w="25400">
                <a:noFill/>
              </a:ln>
            </c:spPr>
            <c:showCatName val="1"/>
            <c:showPercent val="1"/>
            <c:showLeaderLines val="1"/>
          </c:dLbls>
          <c:cat>
            <c:strRef>
              <c:f>'прогноз соц-экон разв '!$A$8:$A$13</c:f>
              <c:strCache>
                <c:ptCount val="6"/>
                <c:pt idx="0">
                  <c:v>Добыча плезных ископаемых</c:v>
                </c:pt>
                <c:pt idx="1">
                  <c:v>Обрабатывающие производства</c:v>
                </c:pt>
                <c:pt idx="2">
                  <c:v>Производствои распределение электроэнергии, газа и воды</c:v>
                </c:pt>
                <c:pt idx="3">
                  <c:v>Транспорт и связь</c:v>
                </c:pt>
                <c:pt idx="4">
                  <c:v> Оптовая и розничная торговля</c:v>
                </c:pt>
                <c:pt idx="5">
                  <c:v> Другие отрасли экономики</c:v>
                </c:pt>
              </c:strCache>
            </c:strRef>
          </c:cat>
          <c:val>
            <c:numRef>
              <c:f>'прогноз соц-экон разв '!$B$8:$B$13</c:f>
              <c:numCache>
                <c:formatCode>General</c:formatCode>
                <c:ptCount val="6"/>
                <c:pt idx="0">
                  <c:v>36678.050000000003</c:v>
                </c:pt>
                <c:pt idx="1">
                  <c:v>1714.9</c:v>
                </c:pt>
                <c:pt idx="2">
                  <c:v>809.7</c:v>
                </c:pt>
                <c:pt idx="3">
                  <c:v>223.2</c:v>
                </c:pt>
                <c:pt idx="4">
                  <c:v>467.1</c:v>
                </c:pt>
                <c:pt idx="5">
                  <c:v>539.15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title>
      <c:tx>
        <c:rich>
          <a:bodyPr/>
          <a:lstStyle/>
          <a:p>
            <a:pPr algn="r">
              <a:defRPr/>
            </a:pPr>
            <a:r>
              <a:rPr lang="ru-RU" sz="1800" dirty="0"/>
              <a:t>Удельный вес среднесписочной численности работников по отраслям экономики Североуральского городского округа</a:t>
            </a:r>
          </a:p>
        </c:rich>
      </c:tx>
      <c:layout>
        <c:manualLayout>
          <c:xMode val="edge"/>
          <c:yMode val="edge"/>
          <c:x val="0.23174582784452524"/>
          <c:y val="0.18632686217306443"/>
        </c:manualLayout>
      </c:layout>
    </c:title>
    <c:view3D>
      <c:rotX val="30"/>
      <c:rotY val="20"/>
      <c:perspective val="30"/>
    </c:view3D>
    <c:plotArea>
      <c:layout>
        <c:manualLayout>
          <c:layoutTarget val="inner"/>
          <c:xMode val="edge"/>
          <c:yMode val="edge"/>
          <c:x val="5.4590495235979114E-2"/>
          <c:y val="0.38323691057646542"/>
          <c:w val="0.87803198784791059"/>
          <c:h val="0.50721867666281262"/>
        </c:manualLayout>
      </c:layout>
      <c:pie3DChart>
        <c:varyColors val="1"/>
        <c:ser>
          <c:idx val="0"/>
          <c:order val="0"/>
          <c:tx>
            <c:v>Удельный вес отраслей экономики</c:v>
          </c:tx>
          <c:explosion val="27"/>
          <c:dPt>
            <c:idx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4"/>
            <c:spPr>
              <a:solidFill>
                <a:srgbClr val="99FF66"/>
              </a:solidFill>
            </c:spPr>
          </c:dPt>
          <c:dPt>
            <c:idx val="5"/>
            <c:spPr>
              <a:solidFill>
                <a:srgbClr val="00B0F0"/>
              </a:solidFill>
            </c:spPr>
          </c:dPt>
          <c:dPt>
            <c:idx val="6"/>
            <c:spPr>
              <a:solidFill>
                <a:srgbClr val="FF00FF"/>
              </a:solidFill>
            </c:spPr>
          </c:dPt>
          <c:dLbls>
            <c:dLbl>
              <c:idx val="0"/>
              <c:layout>
                <c:manualLayout>
                  <c:x val="4.6218722659667505E-2"/>
                  <c:y val="-5.265717746820111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Добыча </a:t>
                    </a:r>
                    <a:r>
                      <a:rPr lang="ru-RU" dirty="0" smtClean="0"/>
                      <a:t>полезных </a:t>
                    </a:r>
                    <a:r>
                      <a:rPr lang="ru-RU" dirty="0"/>
                      <a:t>ископаемых
35%</a:t>
                    </a:r>
                  </a:p>
                </c:rich>
              </c:tx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7.8345800524934311E-2"/>
                  <c:y val="1.6340399757722605E-2"/>
                </c:manualLayout>
              </c:layout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0.15977317004459821"/>
                  <c:y val="6.299025759826411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Производство и </a:t>
                    </a:r>
                    <a:r>
                      <a:rPr lang="ru-RU" dirty="0"/>
                      <a:t>распределение электроэнергии, газа и воды
6%</a:t>
                    </a:r>
                  </a:p>
                </c:rich>
              </c:tx>
              <c:dLblPos val="bestFit"/>
              <c:showCatName val="1"/>
              <c:showPercent val="1"/>
            </c:dLbl>
            <c:dLbl>
              <c:idx val="3"/>
              <c:layout>
                <c:manualLayout>
                  <c:x val="1.5157480314961203E-3"/>
                  <c:y val="4.4783767413688932E-2"/>
                </c:manualLayout>
              </c:layout>
              <c:dLblPos val="bestFit"/>
              <c:showCatName val="1"/>
              <c:showPercent val="1"/>
            </c:dLbl>
            <c:dLbl>
              <c:idx val="4"/>
              <c:layout>
                <c:manualLayout>
                  <c:x val="-0.10430730533683288"/>
                  <c:y val="2.4456491015546103E-2"/>
                </c:manualLayout>
              </c:layout>
              <c:dLblPos val="bestFit"/>
              <c:showCatName val="1"/>
              <c:showPercent val="1"/>
            </c:dLbl>
            <c:dLbl>
              <c:idx val="5"/>
              <c:layout>
                <c:manualLayout>
                  <c:x val="-0.11369422572178529"/>
                  <c:y val="-5.4613365636987724E-3"/>
                </c:manualLayout>
              </c:layout>
              <c:dLblPos val="bestFit"/>
              <c:showCatName val="1"/>
              <c:showPercent val="1"/>
            </c:dLbl>
            <c:dLbl>
              <c:idx val="6"/>
              <c:layout>
                <c:manualLayout>
                  <c:x val="-9.8333552055993048E-2"/>
                  <c:y val="-1.87482333939029E-3"/>
                </c:manualLayout>
              </c:layout>
              <c:dLblPos val="bestFit"/>
              <c:showCatName val="1"/>
              <c:showPercent val="1"/>
            </c:dLbl>
            <c:dLbl>
              <c:idx val="7"/>
              <c:layout>
                <c:manualLayout>
                  <c:x val="-6.0190726159230407E-2"/>
                  <c:y val="-4.2325055521905915E-2"/>
                </c:manualLayout>
              </c:layout>
              <c:dLblPos val="bestFit"/>
              <c:showCatName val="1"/>
              <c:showPercent val="1"/>
            </c:dLbl>
            <c:numFmt formatCode="0%" sourceLinked="0"/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CatName val="1"/>
            <c:showPercent val="1"/>
            <c:showLeaderLines val="1"/>
          </c:dLbls>
          <c:cat>
            <c:strRef>
              <c:f>'Удельный вес среднеспис числ'!$C$7:$C$14</c:f>
              <c:strCache>
                <c:ptCount val="8"/>
                <c:pt idx="0">
                  <c:v>Добыча плезных ископаемых</c:v>
                </c:pt>
                <c:pt idx="1">
                  <c:v>Обрабатывающие производства</c:v>
                </c:pt>
                <c:pt idx="2">
                  <c:v>Производствои распределение электроэнергии, газа и воды</c:v>
                </c:pt>
                <c:pt idx="3">
                  <c:v>Транспорт и связь</c:v>
                </c:pt>
                <c:pt idx="4">
                  <c:v> Оптовая и розничная торговля</c:v>
                </c:pt>
                <c:pt idx="5">
                  <c:v>Образование</c:v>
                </c:pt>
                <c:pt idx="6">
                  <c:v>Здравоохранение и предоставление социальных услуг</c:v>
                </c:pt>
                <c:pt idx="7">
                  <c:v>Другие отрасли экономики</c:v>
                </c:pt>
              </c:strCache>
            </c:strRef>
          </c:cat>
          <c:val>
            <c:numRef>
              <c:f>'Удельный вес среднеспис числ'!$D$7:$D$14</c:f>
              <c:numCache>
                <c:formatCode>General</c:formatCode>
                <c:ptCount val="8"/>
                <c:pt idx="0">
                  <c:v>4211</c:v>
                </c:pt>
                <c:pt idx="1">
                  <c:v>1886</c:v>
                </c:pt>
                <c:pt idx="2">
                  <c:v>694</c:v>
                </c:pt>
                <c:pt idx="3">
                  <c:v>277</c:v>
                </c:pt>
                <c:pt idx="4">
                  <c:v>114</c:v>
                </c:pt>
                <c:pt idx="5">
                  <c:v>1626</c:v>
                </c:pt>
                <c:pt idx="6">
                  <c:v>1266</c:v>
                </c:pt>
                <c:pt idx="7">
                  <c:v>1943</c:v>
                </c:pt>
              </c:numCache>
            </c:numRef>
          </c:val>
        </c:ser>
        <c:dLbls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400"/>
            </a:pPr>
            <a:r>
              <a:rPr lang="ru-RU" sz="1400"/>
              <a:t>Динамика прибыли прибыльных предприятий Североуральского городского округа</a:t>
            </a:r>
          </a:p>
        </c:rich>
      </c:tx>
      <c:layout/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tx>
            <c:strRef>
              <c:f>'Динамика финансового резульата'!$A$4</c:f>
              <c:strCache>
                <c:ptCount val="1"/>
                <c:pt idx="0">
                  <c:v>Прибыль прибыльных предприятий</c:v>
                </c:pt>
              </c:strCache>
            </c:strRef>
          </c:tx>
          <c:cat>
            <c:strRef>
              <c:f>'Динамика финансового резульата'!$B$2:$F$2</c:f>
              <c:strCache>
                <c:ptCount val="5"/>
                <c:pt idx="0">
                  <c:v>2012 год факт</c:v>
                </c:pt>
                <c:pt idx="1">
                  <c:v>2013 год факт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</c:strCache>
            </c:strRef>
          </c:cat>
          <c:val>
            <c:numRef>
              <c:f>'Динамика финансового резульата'!$B$4:$F$4</c:f>
              <c:numCache>
                <c:formatCode>#,##0_р_.</c:formatCode>
                <c:ptCount val="5"/>
                <c:pt idx="0">
                  <c:v>45643</c:v>
                </c:pt>
                <c:pt idx="1">
                  <c:v>51947</c:v>
                </c:pt>
                <c:pt idx="2">
                  <c:v>57119</c:v>
                </c:pt>
                <c:pt idx="3">
                  <c:v>63125</c:v>
                </c:pt>
                <c:pt idx="4">
                  <c:v>69431</c:v>
                </c:pt>
              </c:numCache>
            </c:numRef>
          </c:val>
        </c:ser>
        <c:marker val="1"/>
        <c:axId val="61675776"/>
        <c:axId val="61718528"/>
      </c:lineChart>
      <c:catAx>
        <c:axId val="61675776"/>
        <c:scaling>
          <c:orientation val="minMax"/>
        </c:scaling>
        <c:axPos val="b"/>
        <c:numFmt formatCode="General" sourceLinked="1"/>
        <c:majorTickMark val="none"/>
        <c:tickLblPos val="nextTo"/>
        <c:crossAx val="61718528"/>
        <c:crosses val="autoZero"/>
        <c:auto val="1"/>
        <c:lblAlgn val="ctr"/>
        <c:lblOffset val="100"/>
        <c:tickMarkSkip val="1"/>
      </c:catAx>
      <c:valAx>
        <c:axId val="6171852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тысячи рублей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#,##0_р_." sourceLinked="1"/>
        <c:majorTickMark val="none"/>
        <c:tickLblPos val="nextTo"/>
        <c:crossAx val="61675776"/>
        <c:crosses val="autoZero"/>
        <c:crossBetween val="between"/>
      </c:valAx>
    </c:plotArea>
    <c:legend>
      <c:legendPos val="b"/>
      <c:layout/>
    </c:legend>
    <c:dispBlanksAs val="zero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F56BF3-7673-42B6-96E3-A0B5433D8EBC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97E479-0DC8-445F-A54D-BC3EC60BD261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400" b="1" dirty="0" smtClean="0"/>
            <a:t>Уровни бюджетной системы Российской Федерации </a:t>
          </a:r>
          <a:endParaRPr lang="ru-RU" sz="1400" b="1" dirty="0"/>
        </a:p>
      </dgm:t>
    </dgm:pt>
    <dgm:pt modelId="{561E3BCA-C402-4AEF-A466-1676F3E92727}" type="parTrans" cxnId="{876BAAE9-23E4-4D6D-961F-0C48A1543105}">
      <dgm:prSet/>
      <dgm:spPr/>
      <dgm:t>
        <a:bodyPr/>
        <a:lstStyle/>
        <a:p>
          <a:endParaRPr lang="ru-RU"/>
        </a:p>
      </dgm:t>
    </dgm:pt>
    <dgm:pt modelId="{2206E555-927B-4141-8039-7432AE82C86D}" type="sibTrans" cxnId="{876BAAE9-23E4-4D6D-961F-0C48A1543105}">
      <dgm:prSet/>
      <dgm:spPr/>
      <dgm:t>
        <a:bodyPr/>
        <a:lstStyle/>
        <a:p>
          <a:endParaRPr lang="ru-RU"/>
        </a:p>
      </dgm:t>
    </dgm:pt>
    <dgm:pt modelId="{D3ADE227-BB4F-4D06-9D82-FAFF3B4BA841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200" dirty="0" smtClean="0"/>
            <a:t>Бюджеты Российской Федерации (федеральный бюджет, бюджеты государственных внебюджетных Фондов Российской Федерации) </a:t>
          </a:r>
          <a:endParaRPr lang="ru-RU" sz="1200" dirty="0"/>
        </a:p>
      </dgm:t>
    </dgm:pt>
    <dgm:pt modelId="{AE9A4624-2A33-4A0F-AF49-0C374FDBBAFA}" type="parTrans" cxnId="{568F9458-7437-4EC6-BE9A-EDCF896A9075}">
      <dgm:prSet/>
      <dgm:spPr/>
      <dgm:t>
        <a:bodyPr/>
        <a:lstStyle/>
        <a:p>
          <a:endParaRPr lang="ru-RU"/>
        </a:p>
      </dgm:t>
    </dgm:pt>
    <dgm:pt modelId="{1AF3A416-3828-451E-BE71-BBE1EBF3236A}" type="sibTrans" cxnId="{568F9458-7437-4EC6-BE9A-EDCF896A9075}">
      <dgm:prSet/>
      <dgm:spPr/>
      <dgm:t>
        <a:bodyPr/>
        <a:lstStyle/>
        <a:p>
          <a:endParaRPr lang="ru-RU"/>
        </a:p>
      </dgm:t>
    </dgm:pt>
    <dgm:pt modelId="{17F1BAE3-3D90-44AD-B0D9-AD5EA8DBECE5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dirty="0" smtClean="0"/>
            <a:t>Бюджеты субъектов Российской Федерации (региональный бюджет, бюджеты территориальных фондов обязательного медицинского страхования)</a:t>
          </a:r>
          <a:endParaRPr lang="ru-RU" dirty="0"/>
        </a:p>
      </dgm:t>
    </dgm:pt>
    <dgm:pt modelId="{2568FA19-3BEA-4037-AB27-7EA1EB8EC0ED}" type="parTrans" cxnId="{F9B0C352-9DCA-40E7-8DD6-9E4979621FB8}">
      <dgm:prSet/>
      <dgm:spPr/>
      <dgm:t>
        <a:bodyPr/>
        <a:lstStyle/>
        <a:p>
          <a:endParaRPr lang="ru-RU"/>
        </a:p>
      </dgm:t>
    </dgm:pt>
    <dgm:pt modelId="{9DD97A50-D318-4F52-BDE4-D9A68EDDFC7D}" type="sibTrans" cxnId="{F9B0C352-9DCA-40E7-8DD6-9E4979621FB8}">
      <dgm:prSet/>
      <dgm:spPr/>
      <dgm:t>
        <a:bodyPr/>
        <a:lstStyle/>
        <a:p>
          <a:endParaRPr lang="ru-RU"/>
        </a:p>
      </dgm:t>
    </dgm:pt>
    <dgm:pt modelId="{ACCDDCC2-FEB9-4225-8CF0-BF4EA19706DB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dirty="0" smtClean="0"/>
            <a:t>Местные бюджеты (бюджеты муниципальных образований)</a:t>
          </a:r>
          <a:endParaRPr lang="ru-RU" dirty="0"/>
        </a:p>
      </dgm:t>
    </dgm:pt>
    <dgm:pt modelId="{E99262E9-E3C9-4E57-80CE-6DAC750EF480}" type="parTrans" cxnId="{A0DC5077-4D86-4386-BCF6-7266E3A9308F}">
      <dgm:prSet/>
      <dgm:spPr/>
      <dgm:t>
        <a:bodyPr/>
        <a:lstStyle/>
        <a:p>
          <a:endParaRPr lang="ru-RU"/>
        </a:p>
      </dgm:t>
    </dgm:pt>
    <dgm:pt modelId="{C7E07049-D554-442B-9FFE-4027FD3D2D9E}" type="sibTrans" cxnId="{A0DC5077-4D86-4386-BCF6-7266E3A9308F}">
      <dgm:prSet/>
      <dgm:spPr/>
      <dgm:t>
        <a:bodyPr/>
        <a:lstStyle/>
        <a:p>
          <a:endParaRPr lang="ru-RU"/>
        </a:p>
      </dgm:t>
    </dgm:pt>
    <dgm:pt modelId="{7CD10BD0-DB31-4A9E-894B-4778A9D86642}" type="pres">
      <dgm:prSet presAssocID="{8BF56BF3-7673-42B6-96E3-A0B5433D8EBC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A0A5CC77-60CD-484B-9BD1-78F683C6DBDE}" type="pres">
      <dgm:prSet presAssocID="{8BF56BF3-7673-42B6-96E3-A0B5433D8EBC}" presName="pyramid" presStyleLbl="node1" presStyleIdx="0" presStyleCnt="1" custAng="10800000" custScaleX="128561" custScaleY="70724" custLinFactNeighborX="-5" custLinFactNeighborY="27184"/>
      <dgm:spPr/>
    </dgm:pt>
    <dgm:pt modelId="{F96C2A93-718A-47A7-8332-B15E4FE2E7DC}" type="pres">
      <dgm:prSet presAssocID="{8BF56BF3-7673-42B6-96E3-A0B5433D8EBC}" presName="theList" presStyleCnt="0"/>
      <dgm:spPr/>
    </dgm:pt>
    <dgm:pt modelId="{7C65E30A-01EF-4439-93EB-41060A7CE24D}" type="pres">
      <dgm:prSet presAssocID="{0497E479-0DC8-445F-A54D-BC3EC60BD261}" presName="aNode" presStyleLbl="fgAcc1" presStyleIdx="0" presStyleCnt="4" custLinFactNeighborX="-47730" custLinFactNeighborY="-81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8C1E79-1586-41EA-B871-2E3120B7ED57}" type="pres">
      <dgm:prSet presAssocID="{0497E479-0DC8-445F-A54D-BC3EC60BD261}" presName="aSpace" presStyleCnt="0"/>
      <dgm:spPr/>
    </dgm:pt>
    <dgm:pt modelId="{2971A63C-C21B-46E6-9CF5-3D7221E99091}" type="pres">
      <dgm:prSet presAssocID="{D3ADE227-BB4F-4D06-9D82-FAFF3B4BA841}" presName="aNode" presStyleLbl="fgAcc1" presStyleIdx="1" presStyleCnt="4" custScaleX="162726" custLinFactNeighborY="640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6B7DA0-4465-47FD-95FE-5C892108B063}" type="pres">
      <dgm:prSet presAssocID="{D3ADE227-BB4F-4D06-9D82-FAFF3B4BA841}" presName="aSpace" presStyleCnt="0"/>
      <dgm:spPr/>
    </dgm:pt>
    <dgm:pt modelId="{DE47E6CA-C60C-4105-8C60-1CE958040ED8}" type="pres">
      <dgm:prSet presAssocID="{17F1BAE3-3D90-44AD-B0D9-AD5EA8DBECE5}" presName="aNode" presStyleLbl="fgAcc1" presStyleIdx="2" presStyleCnt="4" custScaleX="161908" custLinFactY="1335" custLinFactNeighborX="18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B4559-4EED-4BA3-A6CD-3BFCA6649A74}" type="pres">
      <dgm:prSet presAssocID="{17F1BAE3-3D90-44AD-B0D9-AD5EA8DBECE5}" presName="aSpace" presStyleCnt="0"/>
      <dgm:spPr/>
    </dgm:pt>
    <dgm:pt modelId="{469458CD-E069-4C1A-8628-862242290302}" type="pres">
      <dgm:prSet presAssocID="{ACCDDCC2-FEB9-4225-8CF0-BF4EA19706DB}" presName="aNode" presStyleLbl="fgAcc1" presStyleIdx="3" presStyleCnt="4" custScaleX="163134" custLinFactY="3603" custLinFactNeighborX="10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DC54F2-3827-4D86-B11A-2D2142E751E1}" type="pres">
      <dgm:prSet presAssocID="{ACCDDCC2-FEB9-4225-8CF0-BF4EA19706DB}" presName="aSpace" presStyleCnt="0"/>
      <dgm:spPr/>
    </dgm:pt>
  </dgm:ptLst>
  <dgm:cxnLst>
    <dgm:cxn modelId="{568F9458-7437-4EC6-BE9A-EDCF896A9075}" srcId="{8BF56BF3-7673-42B6-96E3-A0B5433D8EBC}" destId="{D3ADE227-BB4F-4D06-9D82-FAFF3B4BA841}" srcOrd="1" destOrd="0" parTransId="{AE9A4624-2A33-4A0F-AF49-0C374FDBBAFA}" sibTransId="{1AF3A416-3828-451E-BE71-BBE1EBF3236A}"/>
    <dgm:cxn modelId="{583FB29F-2B1C-4957-BEC4-59D9F8AF2536}" type="presOf" srcId="{17F1BAE3-3D90-44AD-B0D9-AD5EA8DBECE5}" destId="{DE47E6CA-C60C-4105-8C60-1CE958040ED8}" srcOrd="0" destOrd="0" presId="urn:microsoft.com/office/officeart/2005/8/layout/pyramid2"/>
    <dgm:cxn modelId="{F9B0C352-9DCA-40E7-8DD6-9E4979621FB8}" srcId="{8BF56BF3-7673-42B6-96E3-A0B5433D8EBC}" destId="{17F1BAE3-3D90-44AD-B0D9-AD5EA8DBECE5}" srcOrd="2" destOrd="0" parTransId="{2568FA19-3BEA-4037-AB27-7EA1EB8EC0ED}" sibTransId="{9DD97A50-D318-4F52-BDE4-D9A68EDDFC7D}"/>
    <dgm:cxn modelId="{62C9ADA4-A6BF-42F8-99C5-FC94DF946089}" type="presOf" srcId="{0497E479-0DC8-445F-A54D-BC3EC60BD261}" destId="{7C65E30A-01EF-4439-93EB-41060A7CE24D}" srcOrd="0" destOrd="0" presId="urn:microsoft.com/office/officeart/2005/8/layout/pyramid2"/>
    <dgm:cxn modelId="{CFC7B518-BE2E-4705-87BE-5AD50E1E7FEE}" type="presOf" srcId="{ACCDDCC2-FEB9-4225-8CF0-BF4EA19706DB}" destId="{469458CD-E069-4C1A-8628-862242290302}" srcOrd="0" destOrd="0" presId="urn:microsoft.com/office/officeart/2005/8/layout/pyramid2"/>
    <dgm:cxn modelId="{A0DC5077-4D86-4386-BCF6-7266E3A9308F}" srcId="{8BF56BF3-7673-42B6-96E3-A0B5433D8EBC}" destId="{ACCDDCC2-FEB9-4225-8CF0-BF4EA19706DB}" srcOrd="3" destOrd="0" parTransId="{E99262E9-E3C9-4E57-80CE-6DAC750EF480}" sibTransId="{C7E07049-D554-442B-9FFE-4027FD3D2D9E}"/>
    <dgm:cxn modelId="{F889ECB9-2EE0-4FB2-957D-3353ADAC9140}" type="presOf" srcId="{D3ADE227-BB4F-4D06-9D82-FAFF3B4BA841}" destId="{2971A63C-C21B-46E6-9CF5-3D7221E99091}" srcOrd="0" destOrd="0" presId="urn:microsoft.com/office/officeart/2005/8/layout/pyramid2"/>
    <dgm:cxn modelId="{876BAAE9-23E4-4D6D-961F-0C48A1543105}" srcId="{8BF56BF3-7673-42B6-96E3-A0B5433D8EBC}" destId="{0497E479-0DC8-445F-A54D-BC3EC60BD261}" srcOrd="0" destOrd="0" parTransId="{561E3BCA-C402-4AEF-A466-1676F3E92727}" sibTransId="{2206E555-927B-4141-8039-7432AE82C86D}"/>
    <dgm:cxn modelId="{83F7B2A3-64A8-4A87-B781-7847BB2E4FF9}" type="presOf" srcId="{8BF56BF3-7673-42B6-96E3-A0B5433D8EBC}" destId="{7CD10BD0-DB31-4A9E-894B-4778A9D86642}" srcOrd="0" destOrd="0" presId="urn:microsoft.com/office/officeart/2005/8/layout/pyramid2"/>
    <dgm:cxn modelId="{FD3454C4-EBDE-401E-8D7C-A6A7E771AEE4}" type="presParOf" srcId="{7CD10BD0-DB31-4A9E-894B-4778A9D86642}" destId="{A0A5CC77-60CD-484B-9BD1-78F683C6DBDE}" srcOrd="0" destOrd="0" presId="urn:microsoft.com/office/officeart/2005/8/layout/pyramid2"/>
    <dgm:cxn modelId="{D00C3A61-7972-4105-98F0-43DD7175A686}" type="presParOf" srcId="{7CD10BD0-DB31-4A9E-894B-4778A9D86642}" destId="{F96C2A93-718A-47A7-8332-B15E4FE2E7DC}" srcOrd="1" destOrd="0" presId="urn:microsoft.com/office/officeart/2005/8/layout/pyramid2"/>
    <dgm:cxn modelId="{32EF0933-C78B-4565-80BE-84030AAF2290}" type="presParOf" srcId="{F96C2A93-718A-47A7-8332-B15E4FE2E7DC}" destId="{7C65E30A-01EF-4439-93EB-41060A7CE24D}" srcOrd="0" destOrd="0" presId="urn:microsoft.com/office/officeart/2005/8/layout/pyramid2"/>
    <dgm:cxn modelId="{BEC331D1-D349-41CC-99E3-390D0AB68ECC}" type="presParOf" srcId="{F96C2A93-718A-47A7-8332-B15E4FE2E7DC}" destId="{C58C1E79-1586-41EA-B871-2E3120B7ED57}" srcOrd="1" destOrd="0" presId="urn:microsoft.com/office/officeart/2005/8/layout/pyramid2"/>
    <dgm:cxn modelId="{2DCECAEC-7110-4BE5-8960-8D026623CED7}" type="presParOf" srcId="{F96C2A93-718A-47A7-8332-B15E4FE2E7DC}" destId="{2971A63C-C21B-46E6-9CF5-3D7221E99091}" srcOrd="2" destOrd="0" presId="urn:microsoft.com/office/officeart/2005/8/layout/pyramid2"/>
    <dgm:cxn modelId="{E2AF2C32-A475-410F-9135-2E926626B594}" type="presParOf" srcId="{F96C2A93-718A-47A7-8332-B15E4FE2E7DC}" destId="{1A6B7DA0-4465-47FD-95FE-5C892108B063}" srcOrd="3" destOrd="0" presId="urn:microsoft.com/office/officeart/2005/8/layout/pyramid2"/>
    <dgm:cxn modelId="{FDC5583F-F106-43CA-B5F3-03B4F44829FB}" type="presParOf" srcId="{F96C2A93-718A-47A7-8332-B15E4FE2E7DC}" destId="{DE47E6CA-C60C-4105-8C60-1CE958040ED8}" srcOrd="4" destOrd="0" presId="urn:microsoft.com/office/officeart/2005/8/layout/pyramid2"/>
    <dgm:cxn modelId="{B0BEBB90-7920-4480-83EE-2F497C5DCB53}" type="presParOf" srcId="{F96C2A93-718A-47A7-8332-B15E4FE2E7DC}" destId="{130B4559-4EED-4BA3-A6CD-3BFCA6649A74}" srcOrd="5" destOrd="0" presId="urn:microsoft.com/office/officeart/2005/8/layout/pyramid2"/>
    <dgm:cxn modelId="{1AD3B681-5BB2-413A-942A-C60BBAB9B0C1}" type="presParOf" srcId="{F96C2A93-718A-47A7-8332-B15E4FE2E7DC}" destId="{469458CD-E069-4C1A-8628-862242290302}" srcOrd="6" destOrd="0" presId="urn:microsoft.com/office/officeart/2005/8/layout/pyramid2"/>
    <dgm:cxn modelId="{E6C1A242-188E-446E-8255-02C9ADC36FC6}" type="presParOf" srcId="{F96C2A93-718A-47A7-8332-B15E4FE2E7DC}" destId="{D5DC54F2-3827-4D86-B11A-2D2142E751E1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87C888-2D2C-4A40-9D0D-9F35CEC76C38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0EBDFF96-3F39-46F7-B0BF-D4AB114F203C}">
      <dgm:prSet/>
      <dgm:spPr>
        <a:gradFill rotWithShape="0">
          <a:gsLst>
            <a:gs pos="0">
              <a:srgbClr val="2787A0"/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Преемственность  бюджетной  классификации  Российской  Федерации,  а также  обеспечение  сопоставимости  показателей  бюджета  отчетного, текущего и очередного финансового года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A72CF5-421C-46F0-8F2D-2EA136A9AF80}" type="parTrans" cxnId="{2EA4161B-866E-4F06-8A39-3FD84C981975}">
      <dgm:prSet/>
      <dgm:spPr/>
      <dgm:t>
        <a:bodyPr/>
        <a:lstStyle/>
        <a:p>
          <a:endParaRPr lang="ru-RU"/>
        </a:p>
      </dgm:t>
    </dgm:pt>
    <dgm:pt modelId="{99D6746B-7139-40F4-8698-101B9A3573B8}" type="sibTrans" cxnId="{2EA4161B-866E-4F06-8A39-3FD84C981975}">
      <dgm:prSet/>
      <dgm:spPr/>
      <dgm:t>
        <a:bodyPr/>
        <a:lstStyle/>
        <a:p>
          <a:endParaRPr lang="ru-RU"/>
        </a:p>
      </dgm:t>
    </dgm:pt>
    <dgm:pt modelId="{76F60F58-8547-4806-867A-D733FC610825}">
      <dgm:prSet custT="1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120650" h="88900"/>
          <a:bevelB w="88900" h="31750"/>
        </a:sp3d>
      </dgm:spPr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Обязательная  открытость  для  общества  и  средств  массовой  информации проектов бюджетов, обеспечение доступа к информации на едином портале бюджетной системы Российской Федерации в сети «Интернет»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D7F28F-79CA-4A6F-AAFE-EE2C1BE21B36}" type="parTrans" cxnId="{84476332-E4EB-43E8-BBC8-61106A95B702}">
      <dgm:prSet/>
      <dgm:spPr/>
      <dgm:t>
        <a:bodyPr/>
        <a:lstStyle/>
        <a:p>
          <a:endParaRPr lang="ru-RU"/>
        </a:p>
      </dgm:t>
    </dgm:pt>
    <dgm:pt modelId="{DE9492DF-1773-4112-A6D0-E905DF16EB18}" type="sibTrans" cxnId="{84476332-E4EB-43E8-BBC8-61106A95B702}">
      <dgm:prSet/>
      <dgm:spPr/>
      <dgm:t>
        <a:bodyPr/>
        <a:lstStyle/>
        <a:p>
          <a:endParaRPr lang="ru-RU"/>
        </a:p>
      </dgm:t>
    </dgm:pt>
    <dgm:pt modelId="{732F433C-2B2D-4196-A514-30CB863CA28B}">
      <dgm:prSet custT="1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Доступность иных сведений о бюджетах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476C40-AC38-4844-9AA4-E39A33F0712B}" type="parTrans" cxnId="{99051BC1-224A-421A-B39F-5A1285DA9223}">
      <dgm:prSet/>
      <dgm:spPr/>
      <dgm:t>
        <a:bodyPr/>
        <a:lstStyle/>
        <a:p>
          <a:endParaRPr lang="ru-RU"/>
        </a:p>
      </dgm:t>
    </dgm:pt>
    <dgm:pt modelId="{F156AEE1-8E07-4126-A979-703E4B98CB3D}" type="sibTrans" cxnId="{99051BC1-224A-421A-B39F-5A1285DA9223}">
      <dgm:prSet/>
      <dgm:spPr/>
      <dgm:t>
        <a:bodyPr/>
        <a:lstStyle/>
        <a:p>
          <a:endParaRPr lang="ru-RU"/>
        </a:p>
      </dgm:t>
    </dgm:pt>
    <dgm:pt modelId="{FD190CAB-DE1F-440A-9ECC-79FA429BE595}">
      <dgm:prSet custT="1"/>
      <dgm:spPr>
        <a:gradFill rotWithShape="0">
          <a:gsLst>
            <a:gs pos="55040">
              <a:srgbClr val="BC3835"/>
            </a:gs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Обязательное  опубликование  в  средствах  массовой  информации утвержденных бюджетов и отчетов об их исполнении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BBD7C4-9FB0-46EA-9AC0-EFF0EA3A3DFE}" type="parTrans" cxnId="{8DEE285D-625F-4E74-B868-EEAF71FAEC1C}">
      <dgm:prSet/>
      <dgm:spPr/>
      <dgm:t>
        <a:bodyPr/>
        <a:lstStyle/>
        <a:p>
          <a:endParaRPr lang="ru-RU"/>
        </a:p>
      </dgm:t>
    </dgm:pt>
    <dgm:pt modelId="{9B98FFBE-5E75-4248-BAB9-A8D7A99915D5}" type="sibTrans" cxnId="{8DEE285D-625F-4E74-B868-EEAF71FAEC1C}">
      <dgm:prSet/>
      <dgm:spPr/>
      <dgm:t>
        <a:bodyPr/>
        <a:lstStyle/>
        <a:p>
          <a:endParaRPr lang="ru-RU"/>
        </a:p>
      </dgm:t>
    </dgm:pt>
    <dgm:pt modelId="{8AD06B7D-0410-483A-AB8F-6C288975DD0E}" type="pres">
      <dgm:prSet presAssocID="{B687C888-2D2C-4A40-9D0D-9F35CEC76C3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64ECDAE-9762-40F3-8050-A7D2A339FB54}" type="pres">
      <dgm:prSet presAssocID="{B687C888-2D2C-4A40-9D0D-9F35CEC76C38}" presName="Name1" presStyleCnt="0"/>
      <dgm:spPr/>
      <dgm:t>
        <a:bodyPr/>
        <a:lstStyle/>
        <a:p>
          <a:endParaRPr lang="ru-RU"/>
        </a:p>
      </dgm:t>
    </dgm:pt>
    <dgm:pt modelId="{8BD0E639-3C8F-4A61-A7C2-A0D19F809682}" type="pres">
      <dgm:prSet presAssocID="{B687C888-2D2C-4A40-9D0D-9F35CEC76C38}" presName="cycle" presStyleCnt="0"/>
      <dgm:spPr/>
      <dgm:t>
        <a:bodyPr/>
        <a:lstStyle/>
        <a:p>
          <a:endParaRPr lang="ru-RU"/>
        </a:p>
      </dgm:t>
    </dgm:pt>
    <dgm:pt modelId="{0EAD4ADA-2A59-4EF1-8653-CB7F7981888C}" type="pres">
      <dgm:prSet presAssocID="{B687C888-2D2C-4A40-9D0D-9F35CEC76C38}" presName="srcNode" presStyleLbl="node1" presStyleIdx="0" presStyleCnt="4"/>
      <dgm:spPr/>
      <dgm:t>
        <a:bodyPr/>
        <a:lstStyle/>
        <a:p>
          <a:endParaRPr lang="ru-RU"/>
        </a:p>
      </dgm:t>
    </dgm:pt>
    <dgm:pt modelId="{4C9518E1-12EB-4B3C-8B5F-D974E14EFB87}" type="pres">
      <dgm:prSet presAssocID="{B687C888-2D2C-4A40-9D0D-9F35CEC76C38}" presName="conn" presStyleLbl="parChTrans1D2" presStyleIdx="0" presStyleCnt="1"/>
      <dgm:spPr/>
      <dgm:t>
        <a:bodyPr/>
        <a:lstStyle/>
        <a:p>
          <a:endParaRPr lang="ru-RU"/>
        </a:p>
      </dgm:t>
    </dgm:pt>
    <dgm:pt modelId="{F75459F7-9FDB-482E-96CE-B9EB44E43125}" type="pres">
      <dgm:prSet presAssocID="{B687C888-2D2C-4A40-9D0D-9F35CEC76C38}" presName="extraNode" presStyleLbl="node1" presStyleIdx="0" presStyleCnt="4"/>
      <dgm:spPr/>
      <dgm:t>
        <a:bodyPr/>
        <a:lstStyle/>
        <a:p>
          <a:endParaRPr lang="ru-RU"/>
        </a:p>
      </dgm:t>
    </dgm:pt>
    <dgm:pt modelId="{2F5125A3-AB0A-4860-ADFD-47CFD27FD192}" type="pres">
      <dgm:prSet presAssocID="{B687C888-2D2C-4A40-9D0D-9F35CEC76C38}" presName="dstNode" presStyleLbl="node1" presStyleIdx="0" presStyleCnt="4"/>
      <dgm:spPr/>
      <dgm:t>
        <a:bodyPr/>
        <a:lstStyle/>
        <a:p>
          <a:endParaRPr lang="ru-RU"/>
        </a:p>
      </dgm:t>
    </dgm:pt>
    <dgm:pt modelId="{5244B001-A17A-4B8C-9581-5FC16B84669E}" type="pres">
      <dgm:prSet presAssocID="{FD190CAB-DE1F-440A-9ECC-79FA429BE595}" presName="text_1" presStyleLbl="node1" presStyleIdx="0" presStyleCnt="4" custScaleY="1250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51564-DC84-4048-967D-B6F7E9FBBF78}" type="pres">
      <dgm:prSet presAssocID="{FD190CAB-DE1F-440A-9ECC-79FA429BE595}" presName="accent_1" presStyleCnt="0"/>
      <dgm:spPr/>
      <dgm:t>
        <a:bodyPr/>
        <a:lstStyle/>
        <a:p>
          <a:endParaRPr lang="ru-RU"/>
        </a:p>
      </dgm:t>
    </dgm:pt>
    <dgm:pt modelId="{89611791-A850-4B89-89EB-5C21F0941E7C}" type="pres">
      <dgm:prSet presAssocID="{FD190CAB-DE1F-440A-9ECC-79FA429BE595}" presName="accentRepeatNode" presStyleLbl="solidFgAcc1" presStyleIdx="0" presStyleCnt="4"/>
      <dgm:spPr/>
      <dgm:t>
        <a:bodyPr/>
        <a:lstStyle/>
        <a:p>
          <a:endParaRPr lang="ru-RU"/>
        </a:p>
      </dgm:t>
    </dgm:pt>
    <dgm:pt modelId="{66B8FCFB-CF53-4F5C-A7F0-C7F64F465CC0}" type="pres">
      <dgm:prSet presAssocID="{732F433C-2B2D-4196-A514-30CB863CA28B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2F0470-829F-42C3-9EF1-4EEC01DD9A73}" type="pres">
      <dgm:prSet presAssocID="{732F433C-2B2D-4196-A514-30CB863CA28B}" presName="accent_2" presStyleCnt="0"/>
      <dgm:spPr/>
      <dgm:t>
        <a:bodyPr/>
        <a:lstStyle/>
        <a:p>
          <a:endParaRPr lang="ru-RU"/>
        </a:p>
      </dgm:t>
    </dgm:pt>
    <dgm:pt modelId="{4D556A40-5431-4055-AE3D-37731D8F9AED}" type="pres">
      <dgm:prSet presAssocID="{732F433C-2B2D-4196-A514-30CB863CA28B}" presName="accentRepeatNode" presStyleLbl="solidFgAcc1" presStyleIdx="1" presStyleCnt="4"/>
      <dgm:spPr/>
      <dgm:t>
        <a:bodyPr/>
        <a:lstStyle/>
        <a:p>
          <a:endParaRPr lang="ru-RU"/>
        </a:p>
      </dgm:t>
    </dgm:pt>
    <dgm:pt modelId="{C285525D-0608-40F3-B875-FCB296F56181}" type="pres">
      <dgm:prSet presAssocID="{76F60F58-8547-4806-867A-D733FC610825}" presName="text_3" presStyleLbl="node1" presStyleIdx="2" presStyleCnt="4" custScaleY="136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B9F46-5F7F-41FF-86F9-66EA3101C120}" type="pres">
      <dgm:prSet presAssocID="{76F60F58-8547-4806-867A-D733FC610825}" presName="accent_3" presStyleCnt="0"/>
      <dgm:spPr/>
      <dgm:t>
        <a:bodyPr/>
        <a:lstStyle/>
        <a:p>
          <a:endParaRPr lang="ru-RU"/>
        </a:p>
      </dgm:t>
    </dgm:pt>
    <dgm:pt modelId="{0AFC0337-A094-4E6F-ADC3-86192D44916D}" type="pres">
      <dgm:prSet presAssocID="{76F60F58-8547-4806-867A-D733FC610825}" presName="accentRepeatNode" presStyleLbl="solidFgAcc1" presStyleIdx="2" presStyleCnt="4"/>
      <dgm:spPr/>
      <dgm:t>
        <a:bodyPr/>
        <a:lstStyle/>
        <a:p>
          <a:endParaRPr lang="ru-RU"/>
        </a:p>
      </dgm:t>
    </dgm:pt>
    <dgm:pt modelId="{6ABFB54C-78EB-4035-AEF4-2CC6CDAEC6BA}" type="pres">
      <dgm:prSet presAssocID="{0EBDFF96-3F39-46F7-B0BF-D4AB114F203C}" presName="text_4" presStyleLbl="node1" presStyleIdx="3" presStyleCnt="4" custScaleY="123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A1D313-E4C2-4C27-84AA-11DBA9C31CC0}" type="pres">
      <dgm:prSet presAssocID="{0EBDFF96-3F39-46F7-B0BF-D4AB114F203C}" presName="accent_4" presStyleCnt="0"/>
      <dgm:spPr/>
      <dgm:t>
        <a:bodyPr/>
        <a:lstStyle/>
        <a:p>
          <a:endParaRPr lang="ru-RU"/>
        </a:p>
      </dgm:t>
    </dgm:pt>
    <dgm:pt modelId="{C860734A-428E-4FAA-A848-A86E63673D4E}" type="pres">
      <dgm:prSet presAssocID="{0EBDFF96-3F39-46F7-B0BF-D4AB114F203C}" presName="accentRepeatNode" presStyleLbl="solidFgAcc1" presStyleIdx="3" presStyleCnt="4"/>
      <dgm:spPr/>
      <dgm:t>
        <a:bodyPr/>
        <a:lstStyle/>
        <a:p>
          <a:endParaRPr lang="ru-RU"/>
        </a:p>
      </dgm:t>
    </dgm:pt>
  </dgm:ptLst>
  <dgm:cxnLst>
    <dgm:cxn modelId="{84476332-E4EB-43E8-BBC8-61106A95B702}" srcId="{B687C888-2D2C-4A40-9D0D-9F35CEC76C38}" destId="{76F60F58-8547-4806-867A-D733FC610825}" srcOrd="2" destOrd="0" parTransId="{35D7F28F-79CA-4A6F-AAFE-EE2C1BE21B36}" sibTransId="{DE9492DF-1773-4112-A6D0-E905DF16EB18}"/>
    <dgm:cxn modelId="{99051BC1-224A-421A-B39F-5A1285DA9223}" srcId="{B687C888-2D2C-4A40-9D0D-9F35CEC76C38}" destId="{732F433C-2B2D-4196-A514-30CB863CA28B}" srcOrd="1" destOrd="0" parTransId="{72476C40-AC38-4844-9AA4-E39A33F0712B}" sibTransId="{F156AEE1-8E07-4126-A979-703E4B98CB3D}"/>
    <dgm:cxn modelId="{541E3E81-EC84-4512-885F-DCAF29AAD06A}" type="presOf" srcId="{B687C888-2D2C-4A40-9D0D-9F35CEC76C38}" destId="{8AD06B7D-0410-483A-AB8F-6C288975DD0E}" srcOrd="0" destOrd="0" presId="urn:microsoft.com/office/officeart/2008/layout/VerticalCurvedList"/>
    <dgm:cxn modelId="{855DF217-4884-4033-ACF5-0854D2A729DC}" type="presOf" srcId="{9B98FFBE-5E75-4248-BAB9-A8D7A99915D5}" destId="{4C9518E1-12EB-4B3C-8B5F-D974E14EFB87}" srcOrd="0" destOrd="0" presId="urn:microsoft.com/office/officeart/2008/layout/VerticalCurvedList"/>
    <dgm:cxn modelId="{3D1D41A3-FA3A-4B40-8806-49929F14EAF8}" type="presOf" srcId="{FD190CAB-DE1F-440A-9ECC-79FA429BE595}" destId="{5244B001-A17A-4B8C-9581-5FC16B84669E}" srcOrd="0" destOrd="0" presId="urn:microsoft.com/office/officeart/2008/layout/VerticalCurvedList"/>
    <dgm:cxn modelId="{8DEE285D-625F-4E74-B868-EEAF71FAEC1C}" srcId="{B687C888-2D2C-4A40-9D0D-9F35CEC76C38}" destId="{FD190CAB-DE1F-440A-9ECC-79FA429BE595}" srcOrd="0" destOrd="0" parTransId="{91BBD7C4-9FB0-46EA-9AC0-EFF0EA3A3DFE}" sibTransId="{9B98FFBE-5E75-4248-BAB9-A8D7A99915D5}"/>
    <dgm:cxn modelId="{1A657FD8-54B0-4554-BAE3-FD041B09F8D8}" type="presOf" srcId="{0EBDFF96-3F39-46F7-B0BF-D4AB114F203C}" destId="{6ABFB54C-78EB-4035-AEF4-2CC6CDAEC6BA}" srcOrd="0" destOrd="0" presId="urn:microsoft.com/office/officeart/2008/layout/VerticalCurvedList"/>
    <dgm:cxn modelId="{0C08C5B8-98B2-4483-AE17-893EA3A56B34}" type="presOf" srcId="{76F60F58-8547-4806-867A-D733FC610825}" destId="{C285525D-0608-40F3-B875-FCB296F56181}" srcOrd="0" destOrd="0" presId="urn:microsoft.com/office/officeart/2008/layout/VerticalCurvedList"/>
    <dgm:cxn modelId="{8DB5BD59-D242-4599-AB06-604965BF3E90}" type="presOf" srcId="{732F433C-2B2D-4196-A514-30CB863CA28B}" destId="{66B8FCFB-CF53-4F5C-A7F0-C7F64F465CC0}" srcOrd="0" destOrd="0" presId="urn:microsoft.com/office/officeart/2008/layout/VerticalCurvedList"/>
    <dgm:cxn modelId="{2EA4161B-866E-4F06-8A39-3FD84C981975}" srcId="{B687C888-2D2C-4A40-9D0D-9F35CEC76C38}" destId="{0EBDFF96-3F39-46F7-B0BF-D4AB114F203C}" srcOrd="3" destOrd="0" parTransId="{8AA72CF5-421C-46F0-8F2D-2EA136A9AF80}" sibTransId="{99D6746B-7139-40F4-8698-101B9A3573B8}"/>
    <dgm:cxn modelId="{3D84DB7D-374B-4465-A76A-D732C024ECF0}" type="presParOf" srcId="{8AD06B7D-0410-483A-AB8F-6C288975DD0E}" destId="{A64ECDAE-9762-40F3-8050-A7D2A339FB54}" srcOrd="0" destOrd="0" presId="urn:microsoft.com/office/officeart/2008/layout/VerticalCurvedList"/>
    <dgm:cxn modelId="{CDD58E10-3D43-46EF-B545-7E89B68FDAD4}" type="presParOf" srcId="{A64ECDAE-9762-40F3-8050-A7D2A339FB54}" destId="{8BD0E639-3C8F-4A61-A7C2-A0D19F809682}" srcOrd="0" destOrd="0" presId="urn:microsoft.com/office/officeart/2008/layout/VerticalCurvedList"/>
    <dgm:cxn modelId="{FB6ED178-82AD-4065-AD51-C5B6DC3C41AC}" type="presParOf" srcId="{8BD0E639-3C8F-4A61-A7C2-A0D19F809682}" destId="{0EAD4ADA-2A59-4EF1-8653-CB7F7981888C}" srcOrd="0" destOrd="0" presId="urn:microsoft.com/office/officeart/2008/layout/VerticalCurvedList"/>
    <dgm:cxn modelId="{6A8C6E74-AB0E-4B37-9966-BE89E0604F51}" type="presParOf" srcId="{8BD0E639-3C8F-4A61-A7C2-A0D19F809682}" destId="{4C9518E1-12EB-4B3C-8B5F-D974E14EFB87}" srcOrd="1" destOrd="0" presId="urn:microsoft.com/office/officeart/2008/layout/VerticalCurvedList"/>
    <dgm:cxn modelId="{5C2B7861-4EF9-4389-8186-71BB2F35C7B5}" type="presParOf" srcId="{8BD0E639-3C8F-4A61-A7C2-A0D19F809682}" destId="{F75459F7-9FDB-482E-96CE-B9EB44E43125}" srcOrd="2" destOrd="0" presId="urn:microsoft.com/office/officeart/2008/layout/VerticalCurvedList"/>
    <dgm:cxn modelId="{04BD3E5E-CDEE-4DFD-8B1E-70A26808496D}" type="presParOf" srcId="{8BD0E639-3C8F-4A61-A7C2-A0D19F809682}" destId="{2F5125A3-AB0A-4860-ADFD-47CFD27FD192}" srcOrd="3" destOrd="0" presId="urn:microsoft.com/office/officeart/2008/layout/VerticalCurvedList"/>
    <dgm:cxn modelId="{29470A3C-A0E2-4817-9FF2-DE1A1CB796B3}" type="presParOf" srcId="{A64ECDAE-9762-40F3-8050-A7D2A339FB54}" destId="{5244B001-A17A-4B8C-9581-5FC16B84669E}" srcOrd="1" destOrd="0" presId="urn:microsoft.com/office/officeart/2008/layout/VerticalCurvedList"/>
    <dgm:cxn modelId="{3D7D83AD-4A2D-4AE2-AA54-7B8B19177F70}" type="presParOf" srcId="{A64ECDAE-9762-40F3-8050-A7D2A339FB54}" destId="{A0651564-DC84-4048-967D-B6F7E9FBBF78}" srcOrd="2" destOrd="0" presId="urn:microsoft.com/office/officeart/2008/layout/VerticalCurvedList"/>
    <dgm:cxn modelId="{B5AFD999-1BE4-4AD9-B9F3-4C24B9F54FFC}" type="presParOf" srcId="{A0651564-DC84-4048-967D-B6F7E9FBBF78}" destId="{89611791-A850-4B89-89EB-5C21F0941E7C}" srcOrd="0" destOrd="0" presId="urn:microsoft.com/office/officeart/2008/layout/VerticalCurvedList"/>
    <dgm:cxn modelId="{B90FBBD8-D7C0-48D9-A367-B3F9B97572E9}" type="presParOf" srcId="{A64ECDAE-9762-40F3-8050-A7D2A339FB54}" destId="{66B8FCFB-CF53-4F5C-A7F0-C7F64F465CC0}" srcOrd="3" destOrd="0" presId="urn:microsoft.com/office/officeart/2008/layout/VerticalCurvedList"/>
    <dgm:cxn modelId="{917FE52A-D51A-4B7D-9B7E-967C9C519494}" type="presParOf" srcId="{A64ECDAE-9762-40F3-8050-A7D2A339FB54}" destId="{1C2F0470-829F-42C3-9EF1-4EEC01DD9A73}" srcOrd="4" destOrd="0" presId="urn:microsoft.com/office/officeart/2008/layout/VerticalCurvedList"/>
    <dgm:cxn modelId="{FA501C7C-A9CF-4B03-AF52-3CA451771BD8}" type="presParOf" srcId="{1C2F0470-829F-42C3-9EF1-4EEC01DD9A73}" destId="{4D556A40-5431-4055-AE3D-37731D8F9AED}" srcOrd="0" destOrd="0" presId="urn:microsoft.com/office/officeart/2008/layout/VerticalCurvedList"/>
    <dgm:cxn modelId="{D951411A-079D-4837-BF34-384640A61899}" type="presParOf" srcId="{A64ECDAE-9762-40F3-8050-A7D2A339FB54}" destId="{C285525D-0608-40F3-B875-FCB296F56181}" srcOrd="5" destOrd="0" presId="urn:microsoft.com/office/officeart/2008/layout/VerticalCurvedList"/>
    <dgm:cxn modelId="{CDDC4635-EF0E-464F-A8A9-55210E2AAAEB}" type="presParOf" srcId="{A64ECDAE-9762-40F3-8050-A7D2A339FB54}" destId="{35BB9F46-5F7F-41FF-86F9-66EA3101C120}" srcOrd="6" destOrd="0" presId="urn:microsoft.com/office/officeart/2008/layout/VerticalCurvedList"/>
    <dgm:cxn modelId="{B19C01C4-59F5-4C64-8A28-9B3B2A923589}" type="presParOf" srcId="{35BB9F46-5F7F-41FF-86F9-66EA3101C120}" destId="{0AFC0337-A094-4E6F-ADC3-86192D44916D}" srcOrd="0" destOrd="0" presId="urn:microsoft.com/office/officeart/2008/layout/VerticalCurvedList"/>
    <dgm:cxn modelId="{7EF95F71-8714-4A6E-A215-AE045EEEB117}" type="presParOf" srcId="{A64ECDAE-9762-40F3-8050-A7D2A339FB54}" destId="{6ABFB54C-78EB-4035-AEF4-2CC6CDAEC6BA}" srcOrd="7" destOrd="0" presId="urn:microsoft.com/office/officeart/2008/layout/VerticalCurvedList"/>
    <dgm:cxn modelId="{8450270D-D2B1-4F19-806B-EE929726D0DC}" type="presParOf" srcId="{A64ECDAE-9762-40F3-8050-A7D2A339FB54}" destId="{EAA1D313-E4C2-4C27-84AA-11DBA9C31CC0}" srcOrd="8" destOrd="0" presId="urn:microsoft.com/office/officeart/2008/layout/VerticalCurvedList"/>
    <dgm:cxn modelId="{4386F4F4-58E5-41FC-A944-21374681506C}" type="presParOf" srcId="{EAA1D313-E4C2-4C27-84AA-11DBA9C31CC0}" destId="{C860734A-428E-4FAA-A848-A86E63673D4E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E6DC3A-5351-4B47-B3FB-AE25883C6F2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2D53B4-E648-4F7B-BCD4-39D1F08C7B10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2000" b="1" u="sng" dirty="0" smtClean="0"/>
            <a:t>Доходы бюджета </a:t>
          </a:r>
          <a:r>
            <a:rPr lang="ru-RU" sz="2100" dirty="0" smtClean="0"/>
            <a:t>- поступающие в бюджет денежные средства</a:t>
          </a:r>
          <a:endParaRPr lang="ru-RU" sz="2100" dirty="0"/>
        </a:p>
      </dgm:t>
    </dgm:pt>
    <dgm:pt modelId="{2942C92F-698A-404D-99FD-0C24879E96C3}" type="parTrans" cxnId="{1C431F04-0C04-4359-93B6-6A6305ACD869}">
      <dgm:prSet/>
      <dgm:spPr/>
      <dgm:t>
        <a:bodyPr/>
        <a:lstStyle/>
        <a:p>
          <a:endParaRPr lang="ru-RU"/>
        </a:p>
      </dgm:t>
    </dgm:pt>
    <dgm:pt modelId="{D49CBE69-1770-446E-92F5-F8C9645A6117}" type="sibTrans" cxnId="{1C431F04-0C04-4359-93B6-6A6305ACD869}">
      <dgm:prSet/>
      <dgm:spPr/>
      <dgm:t>
        <a:bodyPr/>
        <a:lstStyle/>
        <a:p>
          <a:endParaRPr lang="ru-RU"/>
        </a:p>
      </dgm:t>
    </dgm:pt>
    <dgm:pt modelId="{3DF66718-7293-4143-BAD9-0DD69C5752B3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b="1" u="sng" dirty="0" smtClean="0"/>
            <a:t>Расходы бюджета </a:t>
          </a:r>
          <a:r>
            <a:rPr lang="ru-RU" dirty="0" smtClean="0"/>
            <a:t>-выплачиваемые из бюджета денежные средства</a:t>
          </a:r>
          <a:endParaRPr lang="ru-RU" dirty="0"/>
        </a:p>
      </dgm:t>
    </dgm:pt>
    <dgm:pt modelId="{F7BF014B-6EEC-445C-B032-7909DF90CD83}" type="parTrans" cxnId="{E999EC5E-86C5-4913-831A-8CBF1C71D463}">
      <dgm:prSet/>
      <dgm:spPr/>
      <dgm:t>
        <a:bodyPr/>
        <a:lstStyle/>
        <a:p>
          <a:endParaRPr lang="ru-RU"/>
        </a:p>
      </dgm:t>
    </dgm:pt>
    <dgm:pt modelId="{50F5A77A-93E7-47B9-BCFF-AD357613A1F8}" type="sibTrans" cxnId="{E999EC5E-86C5-4913-831A-8CBF1C71D463}">
      <dgm:prSet/>
      <dgm:spPr/>
      <dgm:t>
        <a:bodyPr/>
        <a:lstStyle/>
        <a:p>
          <a:endParaRPr lang="ru-RU"/>
        </a:p>
      </dgm:t>
    </dgm:pt>
    <dgm:pt modelId="{6A47DAF5-7545-4940-A3DF-A1FAA7C2A589}" type="pres">
      <dgm:prSet presAssocID="{FDE6DC3A-5351-4B47-B3FB-AE25883C6F2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55DB3C4-B907-4D85-A277-207640431D16}" type="pres">
      <dgm:prSet presAssocID="{522D53B4-E648-4F7B-BCD4-39D1F08C7B10}" presName="horFlow" presStyleCnt="0"/>
      <dgm:spPr/>
    </dgm:pt>
    <dgm:pt modelId="{2EE29D98-C249-4B41-9E6E-4ADA28B6A8E5}" type="pres">
      <dgm:prSet presAssocID="{522D53B4-E648-4F7B-BCD4-39D1F08C7B10}" presName="bigChev" presStyleLbl="node1" presStyleIdx="0" presStyleCnt="2"/>
      <dgm:spPr/>
      <dgm:t>
        <a:bodyPr/>
        <a:lstStyle/>
        <a:p>
          <a:endParaRPr lang="ru-RU"/>
        </a:p>
      </dgm:t>
    </dgm:pt>
    <dgm:pt modelId="{96870264-F0E9-47B0-82B2-D1331338E82A}" type="pres">
      <dgm:prSet presAssocID="{522D53B4-E648-4F7B-BCD4-39D1F08C7B10}" presName="vSp" presStyleCnt="0"/>
      <dgm:spPr/>
    </dgm:pt>
    <dgm:pt modelId="{4404B43B-4E91-4AA9-AFA1-75BD2C93EC45}" type="pres">
      <dgm:prSet presAssocID="{3DF66718-7293-4143-BAD9-0DD69C5752B3}" presName="horFlow" presStyleCnt="0"/>
      <dgm:spPr/>
    </dgm:pt>
    <dgm:pt modelId="{2079642C-F60E-404B-91E5-8ED4FEACD4F5}" type="pres">
      <dgm:prSet presAssocID="{3DF66718-7293-4143-BAD9-0DD69C5752B3}" presName="bigChev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D0D078FE-AD9A-4AF1-AA68-C66C2839F707}" type="presOf" srcId="{FDE6DC3A-5351-4B47-B3FB-AE25883C6F20}" destId="{6A47DAF5-7545-4940-A3DF-A1FAA7C2A589}" srcOrd="0" destOrd="0" presId="urn:microsoft.com/office/officeart/2005/8/layout/lProcess3"/>
    <dgm:cxn modelId="{5B516C09-D48B-4063-8B93-E408FF7AF713}" type="presOf" srcId="{522D53B4-E648-4F7B-BCD4-39D1F08C7B10}" destId="{2EE29D98-C249-4B41-9E6E-4ADA28B6A8E5}" srcOrd="0" destOrd="0" presId="urn:microsoft.com/office/officeart/2005/8/layout/lProcess3"/>
    <dgm:cxn modelId="{E999EC5E-86C5-4913-831A-8CBF1C71D463}" srcId="{FDE6DC3A-5351-4B47-B3FB-AE25883C6F20}" destId="{3DF66718-7293-4143-BAD9-0DD69C5752B3}" srcOrd="1" destOrd="0" parTransId="{F7BF014B-6EEC-445C-B032-7909DF90CD83}" sibTransId="{50F5A77A-93E7-47B9-BCFF-AD357613A1F8}"/>
    <dgm:cxn modelId="{1C431F04-0C04-4359-93B6-6A6305ACD869}" srcId="{FDE6DC3A-5351-4B47-B3FB-AE25883C6F20}" destId="{522D53B4-E648-4F7B-BCD4-39D1F08C7B10}" srcOrd="0" destOrd="0" parTransId="{2942C92F-698A-404D-99FD-0C24879E96C3}" sibTransId="{D49CBE69-1770-446E-92F5-F8C9645A6117}"/>
    <dgm:cxn modelId="{2A04EDA8-5364-4F8C-8F14-65376477116C}" type="presOf" srcId="{3DF66718-7293-4143-BAD9-0DD69C5752B3}" destId="{2079642C-F60E-404B-91E5-8ED4FEACD4F5}" srcOrd="0" destOrd="0" presId="urn:microsoft.com/office/officeart/2005/8/layout/lProcess3"/>
    <dgm:cxn modelId="{E89CABFE-4254-4A2B-9CF2-2CD7F7D73E8C}" type="presParOf" srcId="{6A47DAF5-7545-4940-A3DF-A1FAA7C2A589}" destId="{E55DB3C4-B907-4D85-A277-207640431D16}" srcOrd="0" destOrd="0" presId="urn:microsoft.com/office/officeart/2005/8/layout/lProcess3"/>
    <dgm:cxn modelId="{38B1BC77-D3D8-40FF-97E9-243C4BAA7F6E}" type="presParOf" srcId="{E55DB3C4-B907-4D85-A277-207640431D16}" destId="{2EE29D98-C249-4B41-9E6E-4ADA28B6A8E5}" srcOrd="0" destOrd="0" presId="urn:microsoft.com/office/officeart/2005/8/layout/lProcess3"/>
    <dgm:cxn modelId="{0304D4DD-732B-452C-BD74-A1303E616FC2}" type="presParOf" srcId="{6A47DAF5-7545-4940-A3DF-A1FAA7C2A589}" destId="{96870264-F0E9-47B0-82B2-D1331338E82A}" srcOrd="1" destOrd="0" presId="urn:microsoft.com/office/officeart/2005/8/layout/lProcess3"/>
    <dgm:cxn modelId="{1F946FE5-3660-41F8-9490-F6668ECE1157}" type="presParOf" srcId="{6A47DAF5-7545-4940-A3DF-A1FAA7C2A589}" destId="{4404B43B-4E91-4AA9-AFA1-75BD2C93EC45}" srcOrd="2" destOrd="0" presId="urn:microsoft.com/office/officeart/2005/8/layout/lProcess3"/>
    <dgm:cxn modelId="{A42C64E2-B6B8-446A-A357-0A068B6FBC22}" type="presParOf" srcId="{4404B43B-4E91-4AA9-AFA1-75BD2C93EC45}" destId="{2079642C-F60E-404B-91E5-8ED4FEACD4F5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70A3CF-10F5-4705-B728-67797BBBEA9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CA3F00-7599-48AA-B593-68008BC917FA}">
      <dgm:prSet/>
      <dgm:spPr>
        <a:solidFill>
          <a:srgbClr val="FFC0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b="1" u="sng" dirty="0" smtClean="0">
              <a:solidFill>
                <a:schemeClr val="tx1"/>
              </a:solidFill>
            </a:rPr>
            <a:t>Дефицит бюджета </a:t>
          </a:r>
          <a:r>
            <a:rPr lang="ru-RU" dirty="0" smtClean="0">
              <a:solidFill>
                <a:schemeClr val="tx1"/>
              </a:solidFill>
            </a:rPr>
            <a:t>- превышение расходов бюджета над его доходами</a:t>
          </a:r>
          <a:endParaRPr lang="ru-RU" dirty="0">
            <a:solidFill>
              <a:schemeClr val="tx1"/>
            </a:solidFill>
          </a:endParaRPr>
        </a:p>
      </dgm:t>
    </dgm:pt>
    <dgm:pt modelId="{DCE8474F-3824-403E-BCAC-9831C0655795}" type="parTrans" cxnId="{D1A66FE6-A516-4306-BBCE-5FDC22BCBB19}">
      <dgm:prSet/>
      <dgm:spPr/>
      <dgm:t>
        <a:bodyPr/>
        <a:lstStyle/>
        <a:p>
          <a:endParaRPr lang="ru-RU"/>
        </a:p>
      </dgm:t>
    </dgm:pt>
    <dgm:pt modelId="{36902241-128E-431E-BCE9-55821447ACCE}" type="sibTrans" cxnId="{D1A66FE6-A516-4306-BBCE-5FDC22BCBB19}">
      <dgm:prSet/>
      <dgm:spPr/>
      <dgm:t>
        <a:bodyPr/>
        <a:lstStyle/>
        <a:p>
          <a:endParaRPr lang="ru-RU"/>
        </a:p>
      </dgm:t>
    </dgm:pt>
    <dgm:pt modelId="{F2707032-FC6A-41F0-9B42-7F5C17CC39C3}">
      <dgm:prSet/>
      <dgm:spPr>
        <a:solidFill>
          <a:srgbClr val="FFC0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b="1" u="sng" dirty="0" smtClean="0">
              <a:solidFill>
                <a:schemeClr val="tx1"/>
              </a:solidFill>
            </a:rPr>
            <a:t>Профицит бюджета </a:t>
          </a:r>
          <a:r>
            <a:rPr lang="ru-RU" dirty="0" smtClean="0">
              <a:solidFill>
                <a:schemeClr val="tx1"/>
              </a:solidFill>
            </a:rPr>
            <a:t>- превышение доходов бюджета над его расходами</a:t>
          </a:r>
          <a:endParaRPr lang="ru-RU" dirty="0">
            <a:solidFill>
              <a:schemeClr val="tx1"/>
            </a:solidFill>
          </a:endParaRPr>
        </a:p>
      </dgm:t>
    </dgm:pt>
    <dgm:pt modelId="{F39630B6-D01D-4C92-860A-DAB04DBB8D5D}" type="parTrans" cxnId="{920EC1AD-5ECC-491E-B851-7C9A0CCCFF88}">
      <dgm:prSet/>
      <dgm:spPr/>
      <dgm:t>
        <a:bodyPr/>
        <a:lstStyle/>
        <a:p>
          <a:endParaRPr lang="ru-RU"/>
        </a:p>
      </dgm:t>
    </dgm:pt>
    <dgm:pt modelId="{78E321C1-79F2-42D3-9925-7041C95A0A87}" type="sibTrans" cxnId="{920EC1AD-5ECC-491E-B851-7C9A0CCCFF88}">
      <dgm:prSet/>
      <dgm:spPr/>
      <dgm:t>
        <a:bodyPr/>
        <a:lstStyle/>
        <a:p>
          <a:endParaRPr lang="ru-RU"/>
        </a:p>
      </dgm:t>
    </dgm:pt>
    <dgm:pt modelId="{E2E3CD61-D05E-4DF8-B09D-E77B48A1C061}" type="pres">
      <dgm:prSet presAssocID="{7B70A3CF-10F5-4705-B728-67797BBBEA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CA735D-DB15-4196-94BA-95A674C43713}" type="pres">
      <dgm:prSet presAssocID="{ADCA3F00-7599-48AA-B593-68008BC917F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C34EC0-1DB8-469E-A24C-A855B2D5CBBC}" type="pres">
      <dgm:prSet presAssocID="{36902241-128E-431E-BCE9-55821447ACCE}" presName="spacer" presStyleCnt="0"/>
      <dgm:spPr/>
    </dgm:pt>
    <dgm:pt modelId="{F4800AAF-66B8-402B-A9AB-E45B47FAE6CB}" type="pres">
      <dgm:prSet presAssocID="{F2707032-FC6A-41F0-9B42-7F5C17CC39C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7D62DF-EFA1-48D4-AB3D-FFEA46B0C492}" type="presOf" srcId="{ADCA3F00-7599-48AA-B593-68008BC917FA}" destId="{6DCA735D-DB15-4196-94BA-95A674C43713}" srcOrd="0" destOrd="0" presId="urn:microsoft.com/office/officeart/2005/8/layout/vList2"/>
    <dgm:cxn modelId="{D1A66FE6-A516-4306-BBCE-5FDC22BCBB19}" srcId="{7B70A3CF-10F5-4705-B728-67797BBBEA9F}" destId="{ADCA3F00-7599-48AA-B593-68008BC917FA}" srcOrd="0" destOrd="0" parTransId="{DCE8474F-3824-403E-BCAC-9831C0655795}" sibTransId="{36902241-128E-431E-BCE9-55821447ACCE}"/>
    <dgm:cxn modelId="{E2F31B65-E76D-4A0F-BC41-BC850A876E6A}" type="presOf" srcId="{7B70A3CF-10F5-4705-B728-67797BBBEA9F}" destId="{E2E3CD61-D05E-4DF8-B09D-E77B48A1C061}" srcOrd="0" destOrd="0" presId="urn:microsoft.com/office/officeart/2005/8/layout/vList2"/>
    <dgm:cxn modelId="{F7FB4777-8EBA-4D2F-A573-2350ED993517}" type="presOf" srcId="{F2707032-FC6A-41F0-9B42-7F5C17CC39C3}" destId="{F4800AAF-66B8-402B-A9AB-E45B47FAE6CB}" srcOrd="0" destOrd="0" presId="urn:microsoft.com/office/officeart/2005/8/layout/vList2"/>
    <dgm:cxn modelId="{920EC1AD-5ECC-491E-B851-7C9A0CCCFF88}" srcId="{7B70A3CF-10F5-4705-B728-67797BBBEA9F}" destId="{F2707032-FC6A-41F0-9B42-7F5C17CC39C3}" srcOrd="1" destOrd="0" parTransId="{F39630B6-D01D-4C92-860A-DAB04DBB8D5D}" sibTransId="{78E321C1-79F2-42D3-9925-7041C95A0A87}"/>
    <dgm:cxn modelId="{789DA368-0683-436C-B7E4-A5878AEF61A2}" type="presParOf" srcId="{E2E3CD61-D05E-4DF8-B09D-E77B48A1C061}" destId="{6DCA735D-DB15-4196-94BA-95A674C43713}" srcOrd="0" destOrd="0" presId="urn:microsoft.com/office/officeart/2005/8/layout/vList2"/>
    <dgm:cxn modelId="{30FA8CAE-F57B-4BDE-9A0F-D5C7D46753B1}" type="presParOf" srcId="{E2E3CD61-D05E-4DF8-B09D-E77B48A1C061}" destId="{CCC34EC0-1DB8-469E-A24C-A855B2D5CBBC}" srcOrd="1" destOrd="0" presId="urn:microsoft.com/office/officeart/2005/8/layout/vList2"/>
    <dgm:cxn modelId="{31AB4596-29BB-454E-A638-6E8CCE8B3118}" type="presParOf" srcId="{E2E3CD61-D05E-4DF8-B09D-E77B48A1C061}" destId="{F4800AAF-66B8-402B-A9AB-E45B47FAE6CB}" srcOrd="2" destOrd="0" presId="urn:microsoft.com/office/officeart/2005/8/layout/vList2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9EF9BA-61C3-43D4-9F54-DA3FBEE2E4C8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86A4A5-ADF8-4AAE-8934-608E8647CE83}">
      <dgm:prSet/>
      <dgm:spPr>
        <a:solidFill>
          <a:srgbClr val="00B0F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dirty="0" smtClean="0"/>
            <a:t>Доходы</a:t>
          </a:r>
          <a:endParaRPr lang="ru-RU" dirty="0"/>
        </a:p>
      </dgm:t>
    </dgm:pt>
    <dgm:pt modelId="{A8932652-0F56-44D9-A4FE-F7A46A24EC09}" type="parTrans" cxnId="{350D4F72-CCB1-407A-B2F4-82280F8BE4EA}">
      <dgm:prSet/>
      <dgm:spPr/>
      <dgm:t>
        <a:bodyPr/>
        <a:lstStyle/>
        <a:p>
          <a:endParaRPr lang="ru-RU"/>
        </a:p>
      </dgm:t>
    </dgm:pt>
    <dgm:pt modelId="{C8B947B4-F79C-434B-91D3-F4580D2BC162}" type="sibTrans" cxnId="{350D4F72-CCB1-407A-B2F4-82280F8BE4EA}">
      <dgm:prSet/>
      <dgm:spPr/>
      <dgm:t>
        <a:bodyPr/>
        <a:lstStyle/>
        <a:p>
          <a:endParaRPr lang="ru-RU"/>
        </a:p>
      </dgm:t>
    </dgm:pt>
    <dgm:pt modelId="{73A2E0F0-E066-4A56-89A0-0A9B03D802FD}">
      <dgm:prSet/>
      <dgm:spPr>
        <a:solidFill>
          <a:srgbClr val="92D05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dirty="0" smtClean="0"/>
            <a:t>Расходы</a:t>
          </a:r>
          <a:endParaRPr lang="ru-RU" dirty="0"/>
        </a:p>
      </dgm:t>
    </dgm:pt>
    <dgm:pt modelId="{14ED82E4-AC02-4842-92BF-3913FDCF12D8}" type="parTrans" cxnId="{E864A3C4-8E5D-4748-81F0-61DC63BC8F25}">
      <dgm:prSet/>
      <dgm:spPr/>
      <dgm:t>
        <a:bodyPr/>
        <a:lstStyle/>
        <a:p>
          <a:endParaRPr lang="ru-RU"/>
        </a:p>
      </dgm:t>
    </dgm:pt>
    <dgm:pt modelId="{774597A8-1311-422C-9B71-4189C65274BB}" type="sibTrans" cxnId="{E864A3C4-8E5D-4748-81F0-61DC63BC8F25}">
      <dgm:prSet/>
      <dgm:spPr/>
      <dgm:t>
        <a:bodyPr/>
        <a:lstStyle/>
        <a:p>
          <a:endParaRPr lang="ru-RU"/>
        </a:p>
      </dgm:t>
    </dgm:pt>
    <dgm:pt modelId="{29A49A50-26A5-4800-A8D5-5EE567ED695F}">
      <dgm:prSet/>
      <dgm:spPr>
        <a:solidFill>
          <a:srgbClr val="7030A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dirty="0" smtClean="0"/>
            <a:t>Дефицит</a:t>
          </a:r>
          <a:endParaRPr lang="ru-RU" dirty="0"/>
        </a:p>
      </dgm:t>
    </dgm:pt>
    <dgm:pt modelId="{D10DC891-D3B1-4912-A219-0593E58C05C0}" type="parTrans" cxnId="{B138B4B3-B8D5-41BC-9D45-5018481CA073}">
      <dgm:prSet/>
      <dgm:spPr/>
      <dgm:t>
        <a:bodyPr/>
        <a:lstStyle/>
        <a:p>
          <a:endParaRPr lang="ru-RU"/>
        </a:p>
      </dgm:t>
    </dgm:pt>
    <dgm:pt modelId="{ACCED71E-32CC-4910-A362-6C3C914971FC}" type="sibTrans" cxnId="{B138B4B3-B8D5-41BC-9D45-5018481CA073}">
      <dgm:prSet/>
      <dgm:spPr/>
      <dgm:t>
        <a:bodyPr/>
        <a:lstStyle/>
        <a:p>
          <a:endParaRPr lang="ru-RU"/>
        </a:p>
      </dgm:t>
    </dgm:pt>
    <dgm:pt modelId="{1A3BFD4C-40C1-4A49-9026-A204B483FC02}" type="pres">
      <dgm:prSet presAssocID="{DA9EF9BA-61C3-43D4-9F54-DA3FBEE2E4C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5EB64AB-2CC7-4393-8DBF-14FE3C36B055}" type="pres">
      <dgm:prSet presAssocID="{AE86A4A5-ADF8-4AAE-8934-608E8647CE83}" presName="horFlow" presStyleCnt="0"/>
      <dgm:spPr/>
    </dgm:pt>
    <dgm:pt modelId="{F12FFE42-0559-4FBE-A4E1-466F224B5EA3}" type="pres">
      <dgm:prSet presAssocID="{AE86A4A5-ADF8-4AAE-8934-608E8647CE83}" presName="bigChev" presStyleLbl="node1" presStyleIdx="0" presStyleCnt="3" custScaleY="58842" custLinFactNeighborY="-22130"/>
      <dgm:spPr/>
      <dgm:t>
        <a:bodyPr/>
        <a:lstStyle/>
        <a:p>
          <a:endParaRPr lang="ru-RU"/>
        </a:p>
      </dgm:t>
    </dgm:pt>
    <dgm:pt modelId="{BA7BF89C-3553-4039-ABBD-C15D70283021}" type="pres">
      <dgm:prSet presAssocID="{AE86A4A5-ADF8-4AAE-8934-608E8647CE83}" presName="vSp" presStyleCnt="0"/>
      <dgm:spPr/>
    </dgm:pt>
    <dgm:pt modelId="{81C663E4-4289-4475-A749-CE1C9A5B0939}" type="pres">
      <dgm:prSet presAssocID="{73A2E0F0-E066-4A56-89A0-0A9B03D802FD}" presName="horFlow" presStyleCnt="0"/>
      <dgm:spPr/>
    </dgm:pt>
    <dgm:pt modelId="{806CD891-86C4-4DC9-82B1-3F381ED337C8}" type="pres">
      <dgm:prSet presAssocID="{73A2E0F0-E066-4A56-89A0-0A9B03D802FD}" presName="bigChev" presStyleLbl="node1" presStyleIdx="1" presStyleCnt="3" custScaleY="56120" custLinFactNeighborY="-11130"/>
      <dgm:spPr/>
      <dgm:t>
        <a:bodyPr/>
        <a:lstStyle/>
        <a:p>
          <a:endParaRPr lang="ru-RU"/>
        </a:p>
      </dgm:t>
    </dgm:pt>
    <dgm:pt modelId="{98B55E36-6000-4664-88E6-C408C0E372C3}" type="pres">
      <dgm:prSet presAssocID="{73A2E0F0-E066-4A56-89A0-0A9B03D802FD}" presName="vSp" presStyleCnt="0"/>
      <dgm:spPr/>
    </dgm:pt>
    <dgm:pt modelId="{F070DA46-630A-4223-86E0-066FD0268B8C}" type="pres">
      <dgm:prSet presAssocID="{29A49A50-26A5-4800-A8D5-5EE567ED695F}" presName="horFlow" presStyleCnt="0"/>
      <dgm:spPr/>
    </dgm:pt>
    <dgm:pt modelId="{D6A34B33-E643-481D-B46D-DF31BB0B9018}" type="pres">
      <dgm:prSet presAssocID="{29A49A50-26A5-4800-A8D5-5EE567ED695F}" presName="bigChev" presStyleLbl="node1" presStyleIdx="2" presStyleCnt="3" custScaleY="52740" custLinFactNeighborY="0"/>
      <dgm:spPr/>
      <dgm:t>
        <a:bodyPr/>
        <a:lstStyle/>
        <a:p>
          <a:endParaRPr lang="ru-RU"/>
        </a:p>
      </dgm:t>
    </dgm:pt>
  </dgm:ptLst>
  <dgm:cxnLst>
    <dgm:cxn modelId="{26434EFF-489E-430B-AF0C-8AEA7B948E36}" type="presOf" srcId="{73A2E0F0-E066-4A56-89A0-0A9B03D802FD}" destId="{806CD891-86C4-4DC9-82B1-3F381ED337C8}" srcOrd="0" destOrd="0" presId="urn:microsoft.com/office/officeart/2005/8/layout/lProcess3"/>
    <dgm:cxn modelId="{E864A3C4-8E5D-4748-81F0-61DC63BC8F25}" srcId="{DA9EF9BA-61C3-43D4-9F54-DA3FBEE2E4C8}" destId="{73A2E0F0-E066-4A56-89A0-0A9B03D802FD}" srcOrd="1" destOrd="0" parTransId="{14ED82E4-AC02-4842-92BF-3913FDCF12D8}" sibTransId="{774597A8-1311-422C-9B71-4189C65274BB}"/>
    <dgm:cxn modelId="{72A5787A-38D5-48C1-8498-2AEC9B7C88BB}" type="presOf" srcId="{29A49A50-26A5-4800-A8D5-5EE567ED695F}" destId="{D6A34B33-E643-481D-B46D-DF31BB0B9018}" srcOrd="0" destOrd="0" presId="urn:microsoft.com/office/officeart/2005/8/layout/lProcess3"/>
    <dgm:cxn modelId="{53730CF1-FD8D-4878-88B3-9186F2FF0225}" type="presOf" srcId="{AE86A4A5-ADF8-4AAE-8934-608E8647CE83}" destId="{F12FFE42-0559-4FBE-A4E1-466F224B5EA3}" srcOrd="0" destOrd="0" presId="urn:microsoft.com/office/officeart/2005/8/layout/lProcess3"/>
    <dgm:cxn modelId="{CC7F6155-E753-49E4-9367-43F21BF81C11}" type="presOf" srcId="{DA9EF9BA-61C3-43D4-9F54-DA3FBEE2E4C8}" destId="{1A3BFD4C-40C1-4A49-9026-A204B483FC02}" srcOrd="0" destOrd="0" presId="urn:microsoft.com/office/officeart/2005/8/layout/lProcess3"/>
    <dgm:cxn modelId="{350D4F72-CCB1-407A-B2F4-82280F8BE4EA}" srcId="{DA9EF9BA-61C3-43D4-9F54-DA3FBEE2E4C8}" destId="{AE86A4A5-ADF8-4AAE-8934-608E8647CE83}" srcOrd="0" destOrd="0" parTransId="{A8932652-0F56-44D9-A4FE-F7A46A24EC09}" sibTransId="{C8B947B4-F79C-434B-91D3-F4580D2BC162}"/>
    <dgm:cxn modelId="{B138B4B3-B8D5-41BC-9D45-5018481CA073}" srcId="{DA9EF9BA-61C3-43D4-9F54-DA3FBEE2E4C8}" destId="{29A49A50-26A5-4800-A8D5-5EE567ED695F}" srcOrd="2" destOrd="0" parTransId="{D10DC891-D3B1-4912-A219-0593E58C05C0}" sibTransId="{ACCED71E-32CC-4910-A362-6C3C914971FC}"/>
    <dgm:cxn modelId="{E0E5C5C2-6057-43E2-AB3D-2C7FD308B250}" type="presParOf" srcId="{1A3BFD4C-40C1-4A49-9026-A204B483FC02}" destId="{35EB64AB-2CC7-4393-8DBF-14FE3C36B055}" srcOrd="0" destOrd="0" presId="urn:microsoft.com/office/officeart/2005/8/layout/lProcess3"/>
    <dgm:cxn modelId="{1BC1A27A-E83C-413F-9359-DF04E0D6F6FC}" type="presParOf" srcId="{35EB64AB-2CC7-4393-8DBF-14FE3C36B055}" destId="{F12FFE42-0559-4FBE-A4E1-466F224B5EA3}" srcOrd="0" destOrd="0" presId="urn:microsoft.com/office/officeart/2005/8/layout/lProcess3"/>
    <dgm:cxn modelId="{3BD39E5E-269E-4262-9014-3D0D52B5A343}" type="presParOf" srcId="{1A3BFD4C-40C1-4A49-9026-A204B483FC02}" destId="{BA7BF89C-3553-4039-ABBD-C15D70283021}" srcOrd="1" destOrd="0" presId="urn:microsoft.com/office/officeart/2005/8/layout/lProcess3"/>
    <dgm:cxn modelId="{2C095D1B-A2F4-4876-A325-A31566E6C484}" type="presParOf" srcId="{1A3BFD4C-40C1-4A49-9026-A204B483FC02}" destId="{81C663E4-4289-4475-A749-CE1C9A5B0939}" srcOrd="2" destOrd="0" presId="urn:microsoft.com/office/officeart/2005/8/layout/lProcess3"/>
    <dgm:cxn modelId="{0FEC5D25-AB09-4545-BF67-B9325F0270B8}" type="presParOf" srcId="{81C663E4-4289-4475-A749-CE1C9A5B0939}" destId="{806CD891-86C4-4DC9-82B1-3F381ED337C8}" srcOrd="0" destOrd="0" presId="urn:microsoft.com/office/officeart/2005/8/layout/lProcess3"/>
    <dgm:cxn modelId="{47B4AB8C-B524-481F-986E-0905FBEF902B}" type="presParOf" srcId="{1A3BFD4C-40C1-4A49-9026-A204B483FC02}" destId="{98B55E36-6000-4664-88E6-C408C0E372C3}" srcOrd="3" destOrd="0" presId="urn:microsoft.com/office/officeart/2005/8/layout/lProcess3"/>
    <dgm:cxn modelId="{64301ED3-08FF-41F6-8611-C474C2A44942}" type="presParOf" srcId="{1A3BFD4C-40C1-4A49-9026-A204B483FC02}" destId="{F070DA46-630A-4223-86E0-066FD0268B8C}" srcOrd="4" destOrd="0" presId="urn:microsoft.com/office/officeart/2005/8/layout/lProcess3"/>
    <dgm:cxn modelId="{57717A6A-78BB-4E04-ACC7-DFE77595A1B9}" type="presParOf" srcId="{F070DA46-630A-4223-86E0-066FD0268B8C}" destId="{D6A34B33-E643-481D-B46D-DF31BB0B9018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D51BBAD-92E2-44FB-8F65-F663533A733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224DA3-58B8-45C9-B0B4-51F26C3A924A}">
      <dgm:prSet custT="1"/>
      <dgm:spPr>
        <a:solidFill>
          <a:srgbClr val="99FF66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400" dirty="0" smtClean="0">
              <a:solidFill>
                <a:schemeClr val="tx1"/>
              </a:solidFill>
            </a:rPr>
            <a:t>Содержание и обеспечение деятельности муниципальных учреждений образования </a:t>
          </a:r>
          <a:endParaRPr lang="ru-RU" sz="1400" dirty="0">
            <a:solidFill>
              <a:schemeClr val="tx1"/>
            </a:solidFill>
          </a:endParaRPr>
        </a:p>
      </dgm:t>
    </dgm:pt>
    <dgm:pt modelId="{6698441A-15B6-453A-92F9-5E3FD4EEB76F}" type="parTrans" cxnId="{02CE9A6D-BD0D-409B-838A-4A9A8D828BA8}">
      <dgm:prSet/>
      <dgm:spPr/>
      <dgm:t>
        <a:bodyPr/>
        <a:lstStyle/>
        <a:p>
          <a:endParaRPr lang="ru-RU"/>
        </a:p>
      </dgm:t>
    </dgm:pt>
    <dgm:pt modelId="{073CC6BD-E041-4876-BAD3-2B03F50F0F5F}" type="sibTrans" cxnId="{02CE9A6D-BD0D-409B-838A-4A9A8D828BA8}">
      <dgm:prSet/>
      <dgm:spPr/>
      <dgm:t>
        <a:bodyPr/>
        <a:lstStyle/>
        <a:p>
          <a:endParaRPr lang="ru-RU"/>
        </a:p>
      </dgm:t>
    </dgm:pt>
    <dgm:pt modelId="{69EF7EE3-8DDD-497F-A616-98743AA34695}">
      <dgm:prSet custT="1"/>
      <dgm:spPr>
        <a:solidFill>
          <a:srgbClr val="B45208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400" dirty="0" smtClean="0"/>
            <a:t>Совершенствование организации питания в образовательных учреждениях</a:t>
          </a:r>
          <a:endParaRPr lang="ru-RU" sz="1400" dirty="0"/>
        </a:p>
      </dgm:t>
    </dgm:pt>
    <dgm:pt modelId="{E7A40CC6-8EA8-4CAA-B2D5-46DFCF01A1B8}" type="parTrans" cxnId="{65D89700-E6C0-44C7-A39F-0C552D7EC9F0}">
      <dgm:prSet/>
      <dgm:spPr/>
      <dgm:t>
        <a:bodyPr/>
        <a:lstStyle/>
        <a:p>
          <a:endParaRPr lang="ru-RU"/>
        </a:p>
      </dgm:t>
    </dgm:pt>
    <dgm:pt modelId="{849DD1A1-6FE4-4F80-9B56-9FD4FA32503D}" type="sibTrans" cxnId="{65D89700-E6C0-44C7-A39F-0C552D7EC9F0}">
      <dgm:prSet/>
      <dgm:spPr/>
      <dgm:t>
        <a:bodyPr/>
        <a:lstStyle/>
        <a:p>
          <a:endParaRPr lang="ru-RU"/>
        </a:p>
      </dgm:t>
    </dgm:pt>
    <dgm:pt modelId="{1D32DEC5-E74F-4FC6-98A1-547B8703D0CB}">
      <dgm:prSet custT="1"/>
      <dgm:spPr>
        <a:solidFill>
          <a:srgbClr val="00B0F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400" dirty="0" smtClean="0"/>
            <a:t>Организация оздоровительной кампании детей</a:t>
          </a:r>
          <a:endParaRPr lang="ru-RU" sz="1400" dirty="0"/>
        </a:p>
      </dgm:t>
    </dgm:pt>
    <dgm:pt modelId="{F64AB24B-5C0F-4E7E-8A1A-4C79C898EB01}" type="parTrans" cxnId="{8B908356-4EDE-4F21-A5A0-E4FA8ED7F6F4}">
      <dgm:prSet/>
      <dgm:spPr/>
      <dgm:t>
        <a:bodyPr/>
        <a:lstStyle/>
        <a:p>
          <a:endParaRPr lang="ru-RU"/>
        </a:p>
      </dgm:t>
    </dgm:pt>
    <dgm:pt modelId="{42236F2A-93BD-45C0-89C9-886A450ECAE8}" type="sibTrans" cxnId="{8B908356-4EDE-4F21-A5A0-E4FA8ED7F6F4}">
      <dgm:prSet/>
      <dgm:spPr/>
      <dgm:t>
        <a:bodyPr/>
        <a:lstStyle/>
        <a:p>
          <a:endParaRPr lang="ru-RU"/>
        </a:p>
      </dgm:t>
    </dgm:pt>
    <dgm:pt modelId="{5D12FD65-A162-4B16-945E-83EAF1A72CBA}">
      <dgm:prSet custT="1"/>
      <dgm:spPr>
        <a:solidFill>
          <a:srgbClr val="BBCF8D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400" dirty="0" smtClean="0">
              <a:solidFill>
                <a:schemeClr val="tx1"/>
              </a:solidFill>
            </a:rPr>
            <a:t>Трудовая занятость молодежи в возрасте от 14 до 18 лет</a:t>
          </a:r>
          <a:endParaRPr lang="ru-RU" sz="1400" dirty="0">
            <a:solidFill>
              <a:schemeClr val="tx1"/>
            </a:solidFill>
          </a:endParaRPr>
        </a:p>
      </dgm:t>
    </dgm:pt>
    <dgm:pt modelId="{DA954BB3-A95B-45D0-B95B-B3B15B5FB805}" type="parTrans" cxnId="{A0769932-92A8-44FC-A16F-DC8B5A71B50E}">
      <dgm:prSet/>
      <dgm:spPr/>
      <dgm:t>
        <a:bodyPr/>
        <a:lstStyle/>
        <a:p>
          <a:endParaRPr lang="ru-RU"/>
        </a:p>
      </dgm:t>
    </dgm:pt>
    <dgm:pt modelId="{DA57F7D3-6EBD-4E72-A684-B4E35C79F4B1}" type="sibTrans" cxnId="{A0769932-92A8-44FC-A16F-DC8B5A71B50E}">
      <dgm:prSet/>
      <dgm:spPr/>
      <dgm:t>
        <a:bodyPr/>
        <a:lstStyle/>
        <a:p>
          <a:endParaRPr lang="ru-RU"/>
        </a:p>
      </dgm:t>
    </dgm:pt>
    <dgm:pt modelId="{D0FFF59C-4BCF-4689-870E-62E6200030C6}">
      <dgm:prSet custT="1"/>
      <dgm:spPr>
        <a:solidFill>
          <a:srgbClr val="B63806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400" dirty="0" smtClean="0"/>
            <a:t>Проведение мероприятий с различными категориями молодежи</a:t>
          </a:r>
          <a:endParaRPr lang="ru-RU" sz="1400" dirty="0"/>
        </a:p>
      </dgm:t>
    </dgm:pt>
    <dgm:pt modelId="{FE66D6D4-1407-4FD3-A248-73CDCA945E31}" type="parTrans" cxnId="{84066F1E-A60F-419D-B6D9-B5F72B9F34C1}">
      <dgm:prSet/>
      <dgm:spPr/>
      <dgm:t>
        <a:bodyPr/>
        <a:lstStyle/>
        <a:p>
          <a:endParaRPr lang="ru-RU"/>
        </a:p>
      </dgm:t>
    </dgm:pt>
    <dgm:pt modelId="{9D6C85D1-0CB5-48BE-8494-87764AE46224}" type="sibTrans" cxnId="{84066F1E-A60F-419D-B6D9-B5F72B9F34C1}">
      <dgm:prSet/>
      <dgm:spPr/>
      <dgm:t>
        <a:bodyPr/>
        <a:lstStyle/>
        <a:p>
          <a:endParaRPr lang="ru-RU"/>
        </a:p>
      </dgm:t>
    </dgm:pt>
    <dgm:pt modelId="{CA903EB4-51BE-4CCE-8911-F2C859B43078}">
      <dgm:prSet custT="1"/>
      <dgm:spPr>
        <a:solidFill>
          <a:srgbClr val="FF00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400" dirty="0" smtClean="0"/>
            <a:t>Строительство детского сада на 90 мест в п.Калья, переулок Школьный, дом 4а</a:t>
          </a:r>
          <a:endParaRPr lang="ru-RU" sz="1400" dirty="0"/>
        </a:p>
      </dgm:t>
    </dgm:pt>
    <dgm:pt modelId="{699C925B-1CAE-4DB5-B94A-2849B4DE7AD1}" type="parTrans" cxnId="{CA735A72-4864-4E87-8DB9-2B69F28D62A5}">
      <dgm:prSet/>
      <dgm:spPr/>
      <dgm:t>
        <a:bodyPr/>
        <a:lstStyle/>
        <a:p>
          <a:endParaRPr lang="ru-RU"/>
        </a:p>
      </dgm:t>
    </dgm:pt>
    <dgm:pt modelId="{0370CA5A-2556-4797-A35D-BCDFD30905E9}" type="sibTrans" cxnId="{CA735A72-4864-4E87-8DB9-2B69F28D62A5}">
      <dgm:prSet/>
      <dgm:spPr/>
      <dgm:t>
        <a:bodyPr/>
        <a:lstStyle/>
        <a:p>
          <a:endParaRPr lang="ru-RU"/>
        </a:p>
      </dgm:t>
    </dgm:pt>
    <dgm:pt modelId="{8FFD69AB-313F-4F10-8C37-704C6B62B395}">
      <dgm:prSet custT="1"/>
      <dgm:spPr>
        <a:solidFill>
          <a:srgbClr val="FFFF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400" dirty="0" smtClean="0">
              <a:solidFill>
                <a:schemeClr val="tx2">
                  <a:lumMod val="95000"/>
                  <a:lumOff val="5000"/>
                </a:schemeClr>
              </a:solidFill>
            </a:rPr>
            <a:t>Строительство спорткомплекса на территории школы №1</a:t>
          </a:r>
          <a:endParaRPr lang="ru-RU" sz="1400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1850D913-1926-4237-B6CE-78C33DAEDCE8}" type="parTrans" cxnId="{B28FC1ED-D831-4012-9A18-BF54C23F268C}">
      <dgm:prSet/>
      <dgm:spPr/>
      <dgm:t>
        <a:bodyPr/>
        <a:lstStyle/>
        <a:p>
          <a:endParaRPr lang="ru-RU"/>
        </a:p>
      </dgm:t>
    </dgm:pt>
    <dgm:pt modelId="{85F2AD21-FF3E-4190-865A-CB33A9D693A7}" type="sibTrans" cxnId="{B28FC1ED-D831-4012-9A18-BF54C23F268C}">
      <dgm:prSet/>
      <dgm:spPr/>
      <dgm:t>
        <a:bodyPr/>
        <a:lstStyle/>
        <a:p>
          <a:endParaRPr lang="ru-RU"/>
        </a:p>
      </dgm:t>
    </dgm:pt>
    <dgm:pt modelId="{6E13BFAE-06C0-4E67-AC2B-C6C00E48482E}" type="pres">
      <dgm:prSet presAssocID="{3D51BBAD-92E2-44FB-8F65-F663533A733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4B49A2-A9AD-49DA-A268-1A6CA7A7D117}" type="pres">
      <dgm:prSet presAssocID="{D4224DA3-58B8-45C9-B0B4-51F26C3A924A}" presName="parentLin" presStyleCnt="0"/>
      <dgm:spPr/>
    </dgm:pt>
    <dgm:pt modelId="{30B878AC-20DB-4CB8-A670-EB99149691FA}" type="pres">
      <dgm:prSet presAssocID="{D4224DA3-58B8-45C9-B0B4-51F26C3A924A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19BCE1EE-8C5D-45CB-B467-A14B79BBE73C}" type="pres">
      <dgm:prSet presAssocID="{D4224DA3-58B8-45C9-B0B4-51F26C3A924A}" presName="parentText" presStyleLbl="node1" presStyleIdx="0" presStyleCnt="7" custScaleY="1361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C7B647-5806-4C99-A3CE-7BB375AD83FC}" type="pres">
      <dgm:prSet presAssocID="{D4224DA3-58B8-45C9-B0B4-51F26C3A924A}" presName="negativeSpace" presStyleCnt="0"/>
      <dgm:spPr/>
    </dgm:pt>
    <dgm:pt modelId="{A7E2B8BC-9CF5-4A6D-89E5-F820AB846EAD}" type="pres">
      <dgm:prSet presAssocID="{D4224DA3-58B8-45C9-B0B4-51F26C3A924A}" presName="childText" presStyleLbl="conFgAcc1" presStyleIdx="0" presStyleCnt="7">
        <dgm:presLayoutVars>
          <dgm:bulletEnabled val="1"/>
        </dgm:presLayoutVars>
      </dgm:prSet>
      <dgm:spPr/>
    </dgm:pt>
    <dgm:pt modelId="{FCB132E3-DEF7-4799-99DD-5515C733CC2F}" type="pres">
      <dgm:prSet presAssocID="{073CC6BD-E041-4876-BAD3-2B03F50F0F5F}" presName="spaceBetweenRectangles" presStyleCnt="0"/>
      <dgm:spPr/>
    </dgm:pt>
    <dgm:pt modelId="{38180158-F766-44BA-88E2-0918D9AB5541}" type="pres">
      <dgm:prSet presAssocID="{69EF7EE3-8DDD-497F-A616-98743AA34695}" presName="parentLin" presStyleCnt="0"/>
      <dgm:spPr/>
    </dgm:pt>
    <dgm:pt modelId="{120ECDA5-BE0D-4352-B008-BC47A28EA111}" type="pres">
      <dgm:prSet presAssocID="{69EF7EE3-8DDD-497F-A616-98743AA34695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CEF8BADB-5B3E-4D1A-944B-AF145E3DC26C}" type="pres">
      <dgm:prSet presAssocID="{69EF7EE3-8DDD-497F-A616-98743AA34695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D8716E-6D65-4A05-B1ED-68967D635542}" type="pres">
      <dgm:prSet presAssocID="{69EF7EE3-8DDD-497F-A616-98743AA34695}" presName="negativeSpace" presStyleCnt="0"/>
      <dgm:spPr/>
    </dgm:pt>
    <dgm:pt modelId="{50AF2651-70F4-486A-BC77-84EE0B155FF8}" type="pres">
      <dgm:prSet presAssocID="{69EF7EE3-8DDD-497F-A616-98743AA34695}" presName="childText" presStyleLbl="conFgAcc1" presStyleIdx="1" presStyleCnt="7">
        <dgm:presLayoutVars>
          <dgm:bulletEnabled val="1"/>
        </dgm:presLayoutVars>
      </dgm:prSet>
      <dgm:spPr/>
    </dgm:pt>
    <dgm:pt modelId="{B7D9CF13-22DA-49DA-BA00-AF17B93F481D}" type="pres">
      <dgm:prSet presAssocID="{849DD1A1-6FE4-4F80-9B56-9FD4FA32503D}" presName="spaceBetweenRectangles" presStyleCnt="0"/>
      <dgm:spPr/>
    </dgm:pt>
    <dgm:pt modelId="{A75C435E-9C09-4763-9A6D-DE45C8679BE4}" type="pres">
      <dgm:prSet presAssocID="{1D32DEC5-E74F-4FC6-98A1-547B8703D0CB}" presName="parentLin" presStyleCnt="0"/>
      <dgm:spPr/>
    </dgm:pt>
    <dgm:pt modelId="{DA037719-341C-4226-A590-B5BB5D975728}" type="pres">
      <dgm:prSet presAssocID="{1D32DEC5-E74F-4FC6-98A1-547B8703D0CB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8D525A9F-AFC5-4875-ADF8-E6FD86EC3C17}" type="pres">
      <dgm:prSet presAssocID="{1D32DEC5-E74F-4FC6-98A1-547B8703D0CB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E5818F-BCF0-4EED-92B9-BE060333014D}" type="pres">
      <dgm:prSet presAssocID="{1D32DEC5-E74F-4FC6-98A1-547B8703D0CB}" presName="negativeSpace" presStyleCnt="0"/>
      <dgm:spPr/>
    </dgm:pt>
    <dgm:pt modelId="{4A32E828-445F-46D4-BF0F-63F39BD8FC02}" type="pres">
      <dgm:prSet presAssocID="{1D32DEC5-E74F-4FC6-98A1-547B8703D0CB}" presName="childText" presStyleLbl="conFgAcc1" presStyleIdx="2" presStyleCnt="7">
        <dgm:presLayoutVars>
          <dgm:bulletEnabled val="1"/>
        </dgm:presLayoutVars>
      </dgm:prSet>
      <dgm:spPr/>
    </dgm:pt>
    <dgm:pt modelId="{41B4F548-5648-4537-842B-7D0E25AFDBFF}" type="pres">
      <dgm:prSet presAssocID="{42236F2A-93BD-45C0-89C9-886A450ECAE8}" presName="spaceBetweenRectangles" presStyleCnt="0"/>
      <dgm:spPr/>
    </dgm:pt>
    <dgm:pt modelId="{A3E7BA2C-7998-4260-A43B-0A83A616DF6A}" type="pres">
      <dgm:prSet presAssocID="{5D12FD65-A162-4B16-945E-83EAF1A72CBA}" presName="parentLin" presStyleCnt="0"/>
      <dgm:spPr/>
    </dgm:pt>
    <dgm:pt modelId="{BC82CC3F-2A85-4A6F-A0B9-BC8FC1B8EFF7}" type="pres">
      <dgm:prSet presAssocID="{5D12FD65-A162-4B16-945E-83EAF1A72CBA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D7D57042-8C75-4D0E-9D4B-8AB08F93381B}" type="pres">
      <dgm:prSet presAssocID="{5D12FD65-A162-4B16-945E-83EAF1A72CBA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A3D1C9-39F1-4224-BC6A-491C35D39540}" type="pres">
      <dgm:prSet presAssocID="{5D12FD65-A162-4B16-945E-83EAF1A72CBA}" presName="negativeSpace" presStyleCnt="0"/>
      <dgm:spPr/>
    </dgm:pt>
    <dgm:pt modelId="{6D3287C7-474E-42D6-B283-3E0F698D5B8A}" type="pres">
      <dgm:prSet presAssocID="{5D12FD65-A162-4B16-945E-83EAF1A72CBA}" presName="childText" presStyleLbl="conFgAcc1" presStyleIdx="3" presStyleCnt="7">
        <dgm:presLayoutVars>
          <dgm:bulletEnabled val="1"/>
        </dgm:presLayoutVars>
      </dgm:prSet>
      <dgm:spPr/>
    </dgm:pt>
    <dgm:pt modelId="{8ECC0701-944B-4C57-88E9-89EF58FB6ED4}" type="pres">
      <dgm:prSet presAssocID="{DA57F7D3-6EBD-4E72-A684-B4E35C79F4B1}" presName="spaceBetweenRectangles" presStyleCnt="0"/>
      <dgm:spPr/>
    </dgm:pt>
    <dgm:pt modelId="{C025AFCA-CDD1-49AE-A138-3BACE175DCAE}" type="pres">
      <dgm:prSet presAssocID="{D0FFF59C-4BCF-4689-870E-62E6200030C6}" presName="parentLin" presStyleCnt="0"/>
      <dgm:spPr/>
    </dgm:pt>
    <dgm:pt modelId="{D40A460B-B4B4-4638-AEF8-68CFEB998AF9}" type="pres">
      <dgm:prSet presAssocID="{D0FFF59C-4BCF-4689-870E-62E6200030C6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BADF9C26-9B88-4024-80E6-F1270DA62C52}" type="pres">
      <dgm:prSet presAssocID="{D0FFF59C-4BCF-4689-870E-62E6200030C6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92EF49-A744-44CD-B213-8DD1A72B3EE2}" type="pres">
      <dgm:prSet presAssocID="{D0FFF59C-4BCF-4689-870E-62E6200030C6}" presName="negativeSpace" presStyleCnt="0"/>
      <dgm:spPr/>
    </dgm:pt>
    <dgm:pt modelId="{2D752C3C-E66F-453D-9A80-EAC37F0C5C7C}" type="pres">
      <dgm:prSet presAssocID="{D0FFF59C-4BCF-4689-870E-62E6200030C6}" presName="childText" presStyleLbl="conFgAcc1" presStyleIdx="4" presStyleCnt="7">
        <dgm:presLayoutVars>
          <dgm:bulletEnabled val="1"/>
        </dgm:presLayoutVars>
      </dgm:prSet>
      <dgm:spPr/>
    </dgm:pt>
    <dgm:pt modelId="{2BDA772A-D4CC-4F40-90E5-1990518FB6D0}" type="pres">
      <dgm:prSet presAssocID="{9D6C85D1-0CB5-48BE-8494-87764AE46224}" presName="spaceBetweenRectangles" presStyleCnt="0"/>
      <dgm:spPr/>
    </dgm:pt>
    <dgm:pt modelId="{6E9AE4E0-E785-40BE-92C3-3B8ECCBCB29C}" type="pres">
      <dgm:prSet presAssocID="{CA903EB4-51BE-4CCE-8911-F2C859B43078}" presName="parentLin" presStyleCnt="0"/>
      <dgm:spPr/>
    </dgm:pt>
    <dgm:pt modelId="{910A11CA-E9E1-4240-9327-937FCFBC4BB7}" type="pres">
      <dgm:prSet presAssocID="{CA903EB4-51BE-4CCE-8911-F2C859B43078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D7E7D0D8-BB97-4A68-A669-A69DD267684F}" type="pres">
      <dgm:prSet presAssocID="{CA903EB4-51BE-4CCE-8911-F2C859B43078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72E6E6-D47D-43D2-A8FF-B62A726EAB33}" type="pres">
      <dgm:prSet presAssocID="{CA903EB4-51BE-4CCE-8911-F2C859B43078}" presName="negativeSpace" presStyleCnt="0"/>
      <dgm:spPr/>
    </dgm:pt>
    <dgm:pt modelId="{08AE3EFC-82A0-4926-9214-BDC6634493F1}" type="pres">
      <dgm:prSet presAssocID="{CA903EB4-51BE-4CCE-8911-F2C859B43078}" presName="childText" presStyleLbl="conFgAcc1" presStyleIdx="5" presStyleCnt="7">
        <dgm:presLayoutVars>
          <dgm:bulletEnabled val="1"/>
        </dgm:presLayoutVars>
      </dgm:prSet>
      <dgm:spPr/>
    </dgm:pt>
    <dgm:pt modelId="{7011D4F7-DEA8-4CFB-91E1-4B577EE86A90}" type="pres">
      <dgm:prSet presAssocID="{0370CA5A-2556-4797-A35D-BCDFD30905E9}" presName="spaceBetweenRectangles" presStyleCnt="0"/>
      <dgm:spPr/>
    </dgm:pt>
    <dgm:pt modelId="{08F4200B-E457-4DE7-BEA6-A1AA45FBB346}" type="pres">
      <dgm:prSet presAssocID="{8FFD69AB-313F-4F10-8C37-704C6B62B395}" presName="parentLin" presStyleCnt="0"/>
      <dgm:spPr/>
    </dgm:pt>
    <dgm:pt modelId="{6273EAE2-9638-449A-8452-3098A259C1A4}" type="pres">
      <dgm:prSet presAssocID="{8FFD69AB-313F-4F10-8C37-704C6B62B395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A673DCC6-7BDE-4E91-860E-CFBF17960D8D}" type="pres">
      <dgm:prSet presAssocID="{8FFD69AB-313F-4F10-8C37-704C6B62B395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5E5837-191E-48F8-845C-82C4C027493C}" type="pres">
      <dgm:prSet presAssocID="{8FFD69AB-313F-4F10-8C37-704C6B62B395}" presName="negativeSpace" presStyleCnt="0"/>
      <dgm:spPr/>
    </dgm:pt>
    <dgm:pt modelId="{588040FF-8B23-4552-B440-94D234509ECE}" type="pres">
      <dgm:prSet presAssocID="{8FFD69AB-313F-4F10-8C37-704C6B62B395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E3430545-7425-48C0-A2D2-9CD16AD38CF9}" type="presOf" srcId="{CA903EB4-51BE-4CCE-8911-F2C859B43078}" destId="{910A11CA-E9E1-4240-9327-937FCFBC4BB7}" srcOrd="0" destOrd="0" presId="urn:microsoft.com/office/officeart/2005/8/layout/list1"/>
    <dgm:cxn modelId="{3D680434-3AE2-4493-83F1-4EBD183E8F7A}" type="presOf" srcId="{D0FFF59C-4BCF-4689-870E-62E6200030C6}" destId="{BADF9C26-9B88-4024-80E6-F1270DA62C52}" srcOrd="1" destOrd="0" presId="urn:microsoft.com/office/officeart/2005/8/layout/list1"/>
    <dgm:cxn modelId="{3AD7A50F-E227-4793-BEA1-CFAFC3152B7D}" type="presOf" srcId="{D0FFF59C-4BCF-4689-870E-62E6200030C6}" destId="{D40A460B-B4B4-4638-AEF8-68CFEB998AF9}" srcOrd="0" destOrd="0" presId="urn:microsoft.com/office/officeart/2005/8/layout/list1"/>
    <dgm:cxn modelId="{85D0D860-CDC0-4056-ACC9-D7387F9F25F2}" type="presOf" srcId="{CA903EB4-51BE-4CCE-8911-F2C859B43078}" destId="{D7E7D0D8-BB97-4A68-A669-A69DD267684F}" srcOrd="1" destOrd="0" presId="urn:microsoft.com/office/officeart/2005/8/layout/list1"/>
    <dgm:cxn modelId="{84066F1E-A60F-419D-B6D9-B5F72B9F34C1}" srcId="{3D51BBAD-92E2-44FB-8F65-F663533A7335}" destId="{D0FFF59C-4BCF-4689-870E-62E6200030C6}" srcOrd="4" destOrd="0" parTransId="{FE66D6D4-1407-4FD3-A248-73CDCA945E31}" sibTransId="{9D6C85D1-0CB5-48BE-8494-87764AE46224}"/>
    <dgm:cxn modelId="{D0896671-EEB2-4C19-A621-C38DE34AF053}" type="presOf" srcId="{D4224DA3-58B8-45C9-B0B4-51F26C3A924A}" destId="{30B878AC-20DB-4CB8-A670-EB99149691FA}" srcOrd="0" destOrd="0" presId="urn:microsoft.com/office/officeart/2005/8/layout/list1"/>
    <dgm:cxn modelId="{A0769932-92A8-44FC-A16F-DC8B5A71B50E}" srcId="{3D51BBAD-92E2-44FB-8F65-F663533A7335}" destId="{5D12FD65-A162-4B16-945E-83EAF1A72CBA}" srcOrd="3" destOrd="0" parTransId="{DA954BB3-A95B-45D0-B95B-B3B15B5FB805}" sibTransId="{DA57F7D3-6EBD-4E72-A684-B4E35C79F4B1}"/>
    <dgm:cxn modelId="{47DE8C3C-8628-4659-BDCB-6420581FAB95}" type="presOf" srcId="{3D51BBAD-92E2-44FB-8F65-F663533A7335}" destId="{6E13BFAE-06C0-4E67-AC2B-C6C00E48482E}" srcOrd="0" destOrd="0" presId="urn:microsoft.com/office/officeart/2005/8/layout/list1"/>
    <dgm:cxn modelId="{B28FC1ED-D831-4012-9A18-BF54C23F268C}" srcId="{3D51BBAD-92E2-44FB-8F65-F663533A7335}" destId="{8FFD69AB-313F-4F10-8C37-704C6B62B395}" srcOrd="6" destOrd="0" parTransId="{1850D913-1926-4237-B6CE-78C33DAEDCE8}" sibTransId="{85F2AD21-FF3E-4190-865A-CB33A9D693A7}"/>
    <dgm:cxn modelId="{02CE9A6D-BD0D-409B-838A-4A9A8D828BA8}" srcId="{3D51BBAD-92E2-44FB-8F65-F663533A7335}" destId="{D4224DA3-58B8-45C9-B0B4-51F26C3A924A}" srcOrd="0" destOrd="0" parTransId="{6698441A-15B6-453A-92F9-5E3FD4EEB76F}" sibTransId="{073CC6BD-E041-4876-BAD3-2B03F50F0F5F}"/>
    <dgm:cxn modelId="{EC6D9A0C-96F9-49D0-A1FF-546D46219E59}" type="presOf" srcId="{8FFD69AB-313F-4F10-8C37-704C6B62B395}" destId="{A673DCC6-7BDE-4E91-860E-CFBF17960D8D}" srcOrd="1" destOrd="0" presId="urn:microsoft.com/office/officeart/2005/8/layout/list1"/>
    <dgm:cxn modelId="{65D89700-E6C0-44C7-A39F-0C552D7EC9F0}" srcId="{3D51BBAD-92E2-44FB-8F65-F663533A7335}" destId="{69EF7EE3-8DDD-497F-A616-98743AA34695}" srcOrd="1" destOrd="0" parTransId="{E7A40CC6-8EA8-4CAA-B2D5-46DFCF01A1B8}" sibTransId="{849DD1A1-6FE4-4F80-9B56-9FD4FA32503D}"/>
    <dgm:cxn modelId="{E1054634-2436-437F-9B0D-A8ED6A32D5B8}" type="presOf" srcId="{69EF7EE3-8DDD-497F-A616-98743AA34695}" destId="{CEF8BADB-5B3E-4D1A-944B-AF145E3DC26C}" srcOrd="1" destOrd="0" presId="urn:microsoft.com/office/officeart/2005/8/layout/list1"/>
    <dgm:cxn modelId="{12440718-C311-4084-9747-01A443601E7E}" type="presOf" srcId="{5D12FD65-A162-4B16-945E-83EAF1A72CBA}" destId="{D7D57042-8C75-4D0E-9D4B-8AB08F93381B}" srcOrd="1" destOrd="0" presId="urn:microsoft.com/office/officeart/2005/8/layout/list1"/>
    <dgm:cxn modelId="{53C8B71A-9F77-493A-99DD-0D90F442E97F}" type="presOf" srcId="{69EF7EE3-8DDD-497F-A616-98743AA34695}" destId="{120ECDA5-BE0D-4352-B008-BC47A28EA111}" srcOrd="0" destOrd="0" presId="urn:microsoft.com/office/officeart/2005/8/layout/list1"/>
    <dgm:cxn modelId="{F863750A-A345-4E10-87E9-67FE504EB105}" type="presOf" srcId="{D4224DA3-58B8-45C9-B0B4-51F26C3A924A}" destId="{19BCE1EE-8C5D-45CB-B467-A14B79BBE73C}" srcOrd="1" destOrd="0" presId="urn:microsoft.com/office/officeart/2005/8/layout/list1"/>
    <dgm:cxn modelId="{D453B0D4-A58B-47D6-B8AD-C0844056176E}" type="presOf" srcId="{5D12FD65-A162-4B16-945E-83EAF1A72CBA}" destId="{BC82CC3F-2A85-4A6F-A0B9-BC8FC1B8EFF7}" srcOrd="0" destOrd="0" presId="urn:microsoft.com/office/officeart/2005/8/layout/list1"/>
    <dgm:cxn modelId="{CA735A72-4864-4E87-8DB9-2B69F28D62A5}" srcId="{3D51BBAD-92E2-44FB-8F65-F663533A7335}" destId="{CA903EB4-51BE-4CCE-8911-F2C859B43078}" srcOrd="5" destOrd="0" parTransId="{699C925B-1CAE-4DB5-B94A-2849B4DE7AD1}" sibTransId="{0370CA5A-2556-4797-A35D-BCDFD30905E9}"/>
    <dgm:cxn modelId="{D27C427A-A789-403E-AA95-CF132BC24117}" type="presOf" srcId="{1D32DEC5-E74F-4FC6-98A1-547B8703D0CB}" destId="{8D525A9F-AFC5-4875-ADF8-E6FD86EC3C17}" srcOrd="1" destOrd="0" presId="urn:microsoft.com/office/officeart/2005/8/layout/list1"/>
    <dgm:cxn modelId="{94BD7A0C-8D47-41C3-98D8-398EFB0DE903}" type="presOf" srcId="{8FFD69AB-313F-4F10-8C37-704C6B62B395}" destId="{6273EAE2-9638-449A-8452-3098A259C1A4}" srcOrd="0" destOrd="0" presId="urn:microsoft.com/office/officeart/2005/8/layout/list1"/>
    <dgm:cxn modelId="{211FAA66-F886-48FC-9017-6DFB6AC00657}" type="presOf" srcId="{1D32DEC5-E74F-4FC6-98A1-547B8703D0CB}" destId="{DA037719-341C-4226-A590-B5BB5D975728}" srcOrd="0" destOrd="0" presId="urn:microsoft.com/office/officeart/2005/8/layout/list1"/>
    <dgm:cxn modelId="{8B908356-4EDE-4F21-A5A0-E4FA8ED7F6F4}" srcId="{3D51BBAD-92E2-44FB-8F65-F663533A7335}" destId="{1D32DEC5-E74F-4FC6-98A1-547B8703D0CB}" srcOrd="2" destOrd="0" parTransId="{F64AB24B-5C0F-4E7E-8A1A-4C79C898EB01}" sibTransId="{42236F2A-93BD-45C0-89C9-886A450ECAE8}"/>
    <dgm:cxn modelId="{AD630F4C-8EAD-4871-939D-D1C674464A3E}" type="presParOf" srcId="{6E13BFAE-06C0-4E67-AC2B-C6C00E48482E}" destId="{B04B49A2-A9AD-49DA-A268-1A6CA7A7D117}" srcOrd="0" destOrd="0" presId="urn:microsoft.com/office/officeart/2005/8/layout/list1"/>
    <dgm:cxn modelId="{9AE0FA32-4569-4D16-9BC7-BC6C44E95371}" type="presParOf" srcId="{B04B49A2-A9AD-49DA-A268-1A6CA7A7D117}" destId="{30B878AC-20DB-4CB8-A670-EB99149691FA}" srcOrd="0" destOrd="0" presId="urn:microsoft.com/office/officeart/2005/8/layout/list1"/>
    <dgm:cxn modelId="{FE19F235-D224-4411-A874-087EC0054D7D}" type="presParOf" srcId="{B04B49A2-A9AD-49DA-A268-1A6CA7A7D117}" destId="{19BCE1EE-8C5D-45CB-B467-A14B79BBE73C}" srcOrd="1" destOrd="0" presId="urn:microsoft.com/office/officeart/2005/8/layout/list1"/>
    <dgm:cxn modelId="{2CC87C69-E2FD-47C4-A4DE-05BF29B20C1C}" type="presParOf" srcId="{6E13BFAE-06C0-4E67-AC2B-C6C00E48482E}" destId="{D7C7B647-5806-4C99-A3CE-7BB375AD83FC}" srcOrd="1" destOrd="0" presId="urn:microsoft.com/office/officeart/2005/8/layout/list1"/>
    <dgm:cxn modelId="{0D6AAA18-D087-42B1-B092-122FC5B28EE0}" type="presParOf" srcId="{6E13BFAE-06C0-4E67-AC2B-C6C00E48482E}" destId="{A7E2B8BC-9CF5-4A6D-89E5-F820AB846EAD}" srcOrd="2" destOrd="0" presId="urn:microsoft.com/office/officeart/2005/8/layout/list1"/>
    <dgm:cxn modelId="{4B0C1B9B-FC02-49E3-BE50-E18FA8DA989C}" type="presParOf" srcId="{6E13BFAE-06C0-4E67-AC2B-C6C00E48482E}" destId="{FCB132E3-DEF7-4799-99DD-5515C733CC2F}" srcOrd="3" destOrd="0" presId="urn:microsoft.com/office/officeart/2005/8/layout/list1"/>
    <dgm:cxn modelId="{D236D6AA-BA19-479C-9E38-0903F2A21EF8}" type="presParOf" srcId="{6E13BFAE-06C0-4E67-AC2B-C6C00E48482E}" destId="{38180158-F766-44BA-88E2-0918D9AB5541}" srcOrd="4" destOrd="0" presId="urn:microsoft.com/office/officeart/2005/8/layout/list1"/>
    <dgm:cxn modelId="{880CA62E-4C1C-458A-8E2A-63548752AB5F}" type="presParOf" srcId="{38180158-F766-44BA-88E2-0918D9AB5541}" destId="{120ECDA5-BE0D-4352-B008-BC47A28EA111}" srcOrd="0" destOrd="0" presId="urn:microsoft.com/office/officeart/2005/8/layout/list1"/>
    <dgm:cxn modelId="{C2CC79D3-C77E-4F24-B7D6-D3038BFCCDC9}" type="presParOf" srcId="{38180158-F766-44BA-88E2-0918D9AB5541}" destId="{CEF8BADB-5B3E-4D1A-944B-AF145E3DC26C}" srcOrd="1" destOrd="0" presId="urn:microsoft.com/office/officeart/2005/8/layout/list1"/>
    <dgm:cxn modelId="{2A78C51A-2DD1-409D-8344-571A8FC479E7}" type="presParOf" srcId="{6E13BFAE-06C0-4E67-AC2B-C6C00E48482E}" destId="{53D8716E-6D65-4A05-B1ED-68967D635542}" srcOrd="5" destOrd="0" presId="urn:microsoft.com/office/officeart/2005/8/layout/list1"/>
    <dgm:cxn modelId="{F2E48FBA-6653-4F3B-ABCB-CE178E71810C}" type="presParOf" srcId="{6E13BFAE-06C0-4E67-AC2B-C6C00E48482E}" destId="{50AF2651-70F4-486A-BC77-84EE0B155FF8}" srcOrd="6" destOrd="0" presId="urn:microsoft.com/office/officeart/2005/8/layout/list1"/>
    <dgm:cxn modelId="{D1A717B1-4545-4233-AADF-7E9844E987C9}" type="presParOf" srcId="{6E13BFAE-06C0-4E67-AC2B-C6C00E48482E}" destId="{B7D9CF13-22DA-49DA-BA00-AF17B93F481D}" srcOrd="7" destOrd="0" presId="urn:microsoft.com/office/officeart/2005/8/layout/list1"/>
    <dgm:cxn modelId="{3FCFA769-E1A4-444B-9128-5CFA4B2EC624}" type="presParOf" srcId="{6E13BFAE-06C0-4E67-AC2B-C6C00E48482E}" destId="{A75C435E-9C09-4763-9A6D-DE45C8679BE4}" srcOrd="8" destOrd="0" presId="urn:microsoft.com/office/officeart/2005/8/layout/list1"/>
    <dgm:cxn modelId="{A262CCFE-C48F-4048-B49D-F663FB8DCABD}" type="presParOf" srcId="{A75C435E-9C09-4763-9A6D-DE45C8679BE4}" destId="{DA037719-341C-4226-A590-B5BB5D975728}" srcOrd="0" destOrd="0" presId="urn:microsoft.com/office/officeart/2005/8/layout/list1"/>
    <dgm:cxn modelId="{A9AF3F90-807E-4F58-836B-4940F674341C}" type="presParOf" srcId="{A75C435E-9C09-4763-9A6D-DE45C8679BE4}" destId="{8D525A9F-AFC5-4875-ADF8-E6FD86EC3C17}" srcOrd="1" destOrd="0" presId="urn:microsoft.com/office/officeart/2005/8/layout/list1"/>
    <dgm:cxn modelId="{EAA56382-DB5A-4AA2-84B9-650046373B9F}" type="presParOf" srcId="{6E13BFAE-06C0-4E67-AC2B-C6C00E48482E}" destId="{D8E5818F-BCF0-4EED-92B9-BE060333014D}" srcOrd="9" destOrd="0" presId="urn:microsoft.com/office/officeart/2005/8/layout/list1"/>
    <dgm:cxn modelId="{7E3C7DEB-085E-4061-8DED-20E33F05417D}" type="presParOf" srcId="{6E13BFAE-06C0-4E67-AC2B-C6C00E48482E}" destId="{4A32E828-445F-46D4-BF0F-63F39BD8FC02}" srcOrd="10" destOrd="0" presId="urn:microsoft.com/office/officeart/2005/8/layout/list1"/>
    <dgm:cxn modelId="{BCFCB02F-BC93-4C1A-A5FE-EA0D09D6BA65}" type="presParOf" srcId="{6E13BFAE-06C0-4E67-AC2B-C6C00E48482E}" destId="{41B4F548-5648-4537-842B-7D0E25AFDBFF}" srcOrd="11" destOrd="0" presId="urn:microsoft.com/office/officeart/2005/8/layout/list1"/>
    <dgm:cxn modelId="{382F5B3C-75CC-4644-902C-F64EB3522B26}" type="presParOf" srcId="{6E13BFAE-06C0-4E67-AC2B-C6C00E48482E}" destId="{A3E7BA2C-7998-4260-A43B-0A83A616DF6A}" srcOrd="12" destOrd="0" presId="urn:microsoft.com/office/officeart/2005/8/layout/list1"/>
    <dgm:cxn modelId="{FE63586C-BAB9-4E02-A3A5-6F3FFD27E37A}" type="presParOf" srcId="{A3E7BA2C-7998-4260-A43B-0A83A616DF6A}" destId="{BC82CC3F-2A85-4A6F-A0B9-BC8FC1B8EFF7}" srcOrd="0" destOrd="0" presId="urn:microsoft.com/office/officeart/2005/8/layout/list1"/>
    <dgm:cxn modelId="{C975F55B-0047-4016-AFC4-F96980B195D5}" type="presParOf" srcId="{A3E7BA2C-7998-4260-A43B-0A83A616DF6A}" destId="{D7D57042-8C75-4D0E-9D4B-8AB08F93381B}" srcOrd="1" destOrd="0" presId="urn:microsoft.com/office/officeart/2005/8/layout/list1"/>
    <dgm:cxn modelId="{9233D637-AA56-4310-AA68-BDB3631D85C2}" type="presParOf" srcId="{6E13BFAE-06C0-4E67-AC2B-C6C00E48482E}" destId="{55A3D1C9-39F1-4224-BC6A-491C35D39540}" srcOrd="13" destOrd="0" presId="urn:microsoft.com/office/officeart/2005/8/layout/list1"/>
    <dgm:cxn modelId="{D996B2DE-1C99-4C6F-A678-B6DE2F7021EE}" type="presParOf" srcId="{6E13BFAE-06C0-4E67-AC2B-C6C00E48482E}" destId="{6D3287C7-474E-42D6-B283-3E0F698D5B8A}" srcOrd="14" destOrd="0" presId="urn:microsoft.com/office/officeart/2005/8/layout/list1"/>
    <dgm:cxn modelId="{3146313C-BFA1-465E-B698-BD837A928FE6}" type="presParOf" srcId="{6E13BFAE-06C0-4E67-AC2B-C6C00E48482E}" destId="{8ECC0701-944B-4C57-88E9-89EF58FB6ED4}" srcOrd="15" destOrd="0" presId="urn:microsoft.com/office/officeart/2005/8/layout/list1"/>
    <dgm:cxn modelId="{BB2918B3-CBC0-4091-B1E6-514E0087657B}" type="presParOf" srcId="{6E13BFAE-06C0-4E67-AC2B-C6C00E48482E}" destId="{C025AFCA-CDD1-49AE-A138-3BACE175DCAE}" srcOrd="16" destOrd="0" presId="urn:microsoft.com/office/officeart/2005/8/layout/list1"/>
    <dgm:cxn modelId="{7C13E085-4F86-42F2-901B-2025EBF6D898}" type="presParOf" srcId="{C025AFCA-CDD1-49AE-A138-3BACE175DCAE}" destId="{D40A460B-B4B4-4638-AEF8-68CFEB998AF9}" srcOrd="0" destOrd="0" presId="urn:microsoft.com/office/officeart/2005/8/layout/list1"/>
    <dgm:cxn modelId="{D8B29D52-FE94-4EFB-A350-7E910BA4F728}" type="presParOf" srcId="{C025AFCA-CDD1-49AE-A138-3BACE175DCAE}" destId="{BADF9C26-9B88-4024-80E6-F1270DA62C52}" srcOrd="1" destOrd="0" presId="urn:microsoft.com/office/officeart/2005/8/layout/list1"/>
    <dgm:cxn modelId="{5766D24F-A148-450D-A4F6-8A7FF98D1596}" type="presParOf" srcId="{6E13BFAE-06C0-4E67-AC2B-C6C00E48482E}" destId="{0B92EF49-A744-44CD-B213-8DD1A72B3EE2}" srcOrd="17" destOrd="0" presId="urn:microsoft.com/office/officeart/2005/8/layout/list1"/>
    <dgm:cxn modelId="{5D54D744-0D57-4EA6-82F9-30AAF82A73D2}" type="presParOf" srcId="{6E13BFAE-06C0-4E67-AC2B-C6C00E48482E}" destId="{2D752C3C-E66F-453D-9A80-EAC37F0C5C7C}" srcOrd="18" destOrd="0" presId="urn:microsoft.com/office/officeart/2005/8/layout/list1"/>
    <dgm:cxn modelId="{B3AC8636-86EB-4D5C-AE74-7D46AAE50157}" type="presParOf" srcId="{6E13BFAE-06C0-4E67-AC2B-C6C00E48482E}" destId="{2BDA772A-D4CC-4F40-90E5-1990518FB6D0}" srcOrd="19" destOrd="0" presId="urn:microsoft.com/office/officeart/2005/8/layout/list1"/>
    <dgm:cxn modelId="{AA934767-0E2C-42F2-84F6-CD8352D73149}" type="presParOf" srcId="{6E13BFAE-06C0-4E67-AC2B-C6C00E48482E}" destId="{6E9AE4E0-E785-40BE-92C3-3B8ECCBCB29C}" srcOrd="20" destOrd="0" presId="urn:microsoft.com/office/officeart/2005/8/layout/list1"/>
    <dgm:cxn modelId="{5DA7F539-5DA2-402C-B67A-99AE7104E2E3}" type="presParOf" srcId="{6E9AE4E0-E785-40BE-92C3-3B8ECCBCB29C}" destId="{910A11CA-E9E1-4240-9327-937FCFBC4BB7}" srcOrd="0" destOrd="0" presId="urn:microsoft.com/office/officeart/2005/8/layout/list1"/>
    <dgm:cxn modelId="{EB93198F-2DF1-42A4-8B45-272E8932925A}" type="presParOf" srcId="{6E9AE4E0-E785-40BE-92C3-3B8ECCBCB29C}" destId="{D7E7D0D8-BB97-4A68-A669-A69DD267684F}" srcOrd="1" destOrd="0" presId="urn:microsoft.com/office/officeart/2005/8/layout/list1"/>
    <dgm:cxn modelId="{5E980F32-70BC-44D6-961B-D5F73F86BD3D}" type="presParOf" srcId="{6E13BFAE-06C0-4E67-AC2B-C6C00E48482E}" destId="{DA72E6E6-D47D-43D2-A8FF-B62A726EAB33}" srcOrd="21" destOrd="0" presId="urn:microsoft.com/office/officeart/2005/8/layout/list1"/>
    <dgm:cxn modelId="{43E87AD0-5E4D-4093-9998-F733B2019CD8}" type="presParOf" srcId="{6E13BFAE-06C0-4E67-AC2B-C6C00E48482E}" destId="{08AE3EFC-82A0-4926-9214-BDC6634493F1}" srcOrd="22" destOrd="0" presId="urn:microsoft.com/office/officeart/2005/8/layout/list1"/>
    <dgm:cxn modelId="{75B42AE4-CB3C-4C12-AC84-8A8A282625D9}" type="presParOf" srcId="{6E13BFAE-06C0-4E67-AC2B-C6C00E48482E}" destId="{7011D4F7-DEA8-4CFB-91E1-4B577EE86A90}" srcOrd="23" destOrd="0" presId="urn:microsoft.com/office/officeart/2005/8/layout/list1"/>
    <dgm:cxn modelId="{6F2B7CE3-5F8D-40E7-8094-3D22981138F0}" type="presParOf" srcId="{6E13BFAE-06C0-4E67-AC2B-C6C00E48482E}" destId="{08F4200B-E457-4DE7-BEA6-A1AA45FBB346}" srcOrd="24" destOrd="0" presId="urn:microsoft.com/office/officeart/2005/8/layout/list1"/>
    <dgm:cxn modelId="{50C5FE6B-2C15-404E-A986-8D2202B69299}" type="presParOf" srcId="{08F4200B-E457-4DE7-BEA6-A1AA45FBB346}" destId="{6273EAE2-9638-449A-8452-3098A259C1A4}" srcOrd="0" destOrd="0" presId="urn:microsoft.com/office/officeart/2005/8/layout/list1"/>
    <dgm:cxn modelId="{80135CE8-503A-46D7-842B-3FB58FAB102E}" type="presParOf" srcId="{08F4200B-E457-4DE7-BEA6-A1AA45FBB346}" destId="{A673DCC6-7BDE-4E91-860E-CFBF17960D8D}" srcOrd="1" destOrd="0" presId="urn:microsoft.com/office/officeart/2005/8/layout/list1"/>
    <dgm:cxn modelId="{C637A8CB-2146-4F5B-B220-442FF9C65E7D}" type="presParOf" srcId="{6E13BFAE-06C0-4E67-AC2B-C6C00E48482E}" destId="{1A5E5837-191E-48F8-845C-82C4C027493C}" srcOrd="25" destOrd="0" presId="urn:microsoft.com/office/officeart/2005/8/layout/list1"/>
    <dgm:cxn modelId="{95CB6568-66B5-44B2-BC65-1F425C4B3924}" type="presParOf" srcId="{6E13BFAE-06C0-4E67-AC2B-C6C00E48482E}" destId="{588040FF-8B23-4552-B440-94D234509ECE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A8EA536-33A7-4DBE-9C50-2D2DAA1FCCC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76167B-5DA9-4862-A3BF-BBF5789FC73E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ru-RU" sz="1600" dirty="0" smtClean="0">
              <a:solidFill>
                <a:schemeClr val="tx2">
                  <a:lumMod val="95000"/>
                  <a:lumOff val="5000"/>
                </a:schemeClr>
              </a:solidFill>
            </a:rPr>
            <a:t>Содержание и обеспечение деятельности муниципальных учреждений </a:t>
          </a:r>
          <a:endParaRPr lang="ru-RU" sz="1600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E801ADA2-4525-4CBF-A330-5A6E89B61424}" type="parTrans" cxnId="{36FED893-94DC-4735-B87A-57985C92B38A}">
      <dgm:prSet/>
      <dgm:spPr/>
      <dgm:t>
        <a:bodyPr/>
        <a:lstStyle/>
        <a:p>
          <a:endParaRPr lang="ru-RU" sz="1800"/>
        </a:p>
      </dgm:t>
    </dgm:pt>
    <dgm:pt modelId="{10A2A2A9-9CD5-4484-AD46-C621830EDEE9}" type="sibTrans" cxnId="{36FED893-94DC-4735-B87A-57985C92B38A}">
      <dgm:prSet/>
      <dgm:spPr/>
      <dgm:t>
        <a:bodyPr/>
        <a:lstStyle/>
        <a:p>
          <a:endParaRPr lang="ru-RU" sz="1800"/>
        </a:p>
      </dgm:t>
    </dgm:pt>
    <dgm:pt modelId="{BD0607F5-B2CC-4CC8-9593-B73688D57B1D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ru-RU" sz="1600" dirty="0" smtClean="0">
              <a:solidFill>
                <a:schemeClr val="tx2">
                  <a:lumMod val="95000"/>
                  <a:lumOff val="5000"/>
                </a:schemeClr>
              </a:solidFill>
            </a:rPr>
            <a:t>Проведение общегородских и общероссийских праздников, фестивалей, конкурсов, выставок</a:t>
          </a:r>
          <a:endParaRPr lang="ru-RU" sz="1600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10FB4BE1-F6EC-47ED-89AA-E89674682137}" type="parTrans" cxnId="{D829492B-7DB6-487A-8C81-3FA89246E4E9}">
      <dgm:prSet/>
      <dgm:spPr/>
      <dgm:t>
        <a:bodyPr/>
        <a:lstStyle/>
        <a:p>
          <a:endParaRPr lang="ru-RU" sz="1800"/>
        </a:p>
      </dgm:t>
    </dgm:pt>
    <dgm:pt modelId="{10997406-54D7-45D2-8099-141000D6DDB1}" type="sibTrans" cxnId="{D829492B-7DB6-487A-8C81-3FA89246E4E9}">
      <dgm:prSet/>
      <dgm:spPr/>
      <dgm:t>
        <a:bodyPr/>
        <a:lstStyle/>
        <a:p>
          <a:endParaRPr lang="ru-RU" sz="1800"/>
        </a:p>
      </dgm:t>
    </dgm:pt>
    <dgm:pt modelId="{D3B56A06-BB42-4439-8391-CF5C087E1239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ru-RU" sz="1600" dirty="0" smtClean="0"/>
            <a:t>Участие творческих коллективов города в региональных, всероссийских и международных конкурсах</a:t>
          </a:r>
          <a:endParaRPr lang="ru-RU" sz="1600" dirty="0"/>
        </a:p>
      </dgm:t>
    </dgm:pt>
    <dgm:pt modelId="{1BDAAB04-7C0C-4DFD-83B2-17FB7069326A}" type="parTrans" cxnId="{BC9A8E68-1847-497E-BD13-53A3DBFC5080}">
      <dgm:prSet/>
      <dgm:spPr/>
      <dgm:t>
        <a:bodyPr/>
        <a:lstStyle/>
        <a:p>
          <a:endParaRPr lang="ru-RU" sz="1800"/>
        </a:p>
      </dgm:t>
    </dgm:pt>
    <dgm:pt modelId="{2864421F-E876-45D5-A67E-ECA4AC471BCA}" type="sibTrans" cxnId="{BC9A8E68-1847-497E-BD13-53A3DBFC5080}">
      <dgm:prSet/>
      <dgm:spPr/>
      <dgm:t>
        <a:bodyPr/>
        <a:lstStyle/>
        <a:p>
          <a:endParaRPr lang="ru-RU" sz="1800"/>
        </a:p>
      </dgm:t>
    </dgm:pt>
    <dgm:pt modelId="{55192AFC-344B-4605-8E65-14622AE92EC1}">
      <dgm:prSet custT="1"/>
      <dgm:spPr>
        <a:solidFill>
          <a:srgbClr val="FF00FF"/>
        </a:solidFill>
      </dgm:spPr>
      <dgm:t>
        <a:bodyPr/>
        <a:lstStyle/>
        <a:p>
          <a:pPr rtl="0"/>
          <a:r>
            <a:rPr lang="ru-RU" sz="1600" dirty="0" smtClean="0"/>
            <a:t>Комплектование книжных фондов библиотек</a:t>
          </a:r>
          <a:endParaRPr lang="ru-RU" sz="1600" dirty="0"/>
        </a:p>
      </dgm:t>
    </dgm:pt>
    <dgm:pt modelId="{FDE7ADA8-9CC6-461A-B5A3-121BF792F745}" type="parTrans" cxnId="{8E88566B-B693-4C0F-9E87-DF6B777D949B}">
      <dgm:prSet/>
      <dgm:spPr/>
      <dgm:t>
        <a:bodyPr/>
        <a:lstStyle/>
        <a:p>
          <a:endParaRPr lang="ru-RU" sz="1800"/>
        </a:p>
      </dgm:t>
    </dgm:pt>
    <dgm:pt modelId="{169C1C34-1B46-4AAB-BD8E-739F8A72E71E}" type="sibTrans" cxnId="{8E88566B-B693-4C0F-9E87-DF6B777D949B}">
      <dgm:prSet/>
      <dgm:spPr/>
      <dgm:t>
        <a:bodyPr/>
        <a:lstStyle/>
        <a:p>
          <a:endParaRPr lang="ru-RU" sz="1800"/>
        </a:p>
      </dgm:t>
    </dgm:pt>
    <dgm:pt modelId="{46B1F967-848A-44EE-B8B4-B85ED22BE5EB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ru-RU" sz="1600" dirty="0" smtClean="0"/>
            <a:t>Сохранение памятников истории и культуры</a:t>
          </a:r>
          <a:endParaRPr lang="ru-RU" sz="1600" dirty="0"/>
        </a:p>
      </dgm:t>
    </dgm:pt>
    <dgm:pt modelId="{BA1CFA00-5ED2-4AC0-88F0-C866238A20B2}" type="parTrans" cxnId="{210D51E7-5055-4DA5-B531-A21C950D252C}">
      <dgm:prSet/>
      <dgm:spPr/>
      <dgm:t>
        <a:bodyPr/>
        <a:lstStyle/>
        <a:p>
          <a:endParaRPr lang="ru-RU" sz="1800"/>
        </a:p>
      </dgm:t>
    </dgm:pt>
    <dgm:pt modelId="{C35EBAC1-ECBF-4A3A-862E-6DCDCBC591AB}" type="sibTrans" cxnId="{210D51E7-5055-4DA5-B531-A21C950D252C}">
      <dgm:prSet/>
      <dgm:spPr/>
      <dgm:t>
        <a:bodyPr/>
        <a:lstStyle/>
        <a:p>
          <a:endParaRPr lang="ru-RU" sz="1800"/>
        </a:p>
      </dgm:t>
    </dgm:pt>
    <dgm:pt modelId="{4ACCEF2A-CEB6-40D2-9D2F-6901005EE4BA}" type="pres">
      <dgm:prSet presAssocID="{9A8EA536-33A7-4DBE-9C50-2D2DAA1FCCC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7279A1-D285-4470-B9ED-BFB462DD8A32}" type="pres">
      <dgm:prSet presAssocID="{4676167B-5DA9-4862-A3BF-BBF5789FC73E}" presName="parentLin" presStyleCnt="0"/>
      <dgm:spPr/>
    </dgm:pt>
    <dgm:pt modelId="{8FBCEFB6-AF25-481C-8A6E-C221E5E68682}" type="pres">
      <dgm:prSet presAssocID="{4676167B-5DA9-4862-A3BF-BBF5789FC73E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D4ED238C-7769-4CC4-83E2-A7FCE82FCDA9}" type="pres">
      <dgm:prSet presAssocID="{4676167B-5DA9-4862-A3BF-BBF5789FC73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08418E-CADE-46F3-A8AC-E761E2CB7F1F}" type="pres">
      <dgm:prSet presAssocID="{4676167B-5DA9-4862-A3BF-BBF5789FC73E}" presName="negativeSpace" presStyleCnt="0"/>
      <dgm:spPr/>
    </dgm:pt>
    <dgm:pt modelId="{426AEEC8-E223-4859-97AD-2FBB9C22FE93}" type="pres">
      <dgm:prSet presAssocID="{4676167B-5DA9-4862-A3BF-BBF5789FC73E}" presName="childText" presStyleLbl="conFgAcc1" presStyleIdx="0" presStyleCnt="5">
        <dgm:presLayoutVars>
          <dgm:bulletEnabled val="1"/>
        </dgm:presLayoutVars>
      </dgm:prSet>
      <dgm:spPr/>
    </dgm:pt>
    <dgm:pt modelId="{42F6220E-F32A-4F34-86BD-21665AAEE808}" type="pres">
      <dgm:prSet presAssocID="{10A2A2A9-9CD5-4484-AD46-C621830EDEE9}" presName="spaceBetweenRectangles" presStyleCnt="0"/>
      <dgm:spPr/>
    </dgm:pt>
    <dgm:pt modelId="{C69180FE-E1B9-4932-9152-0AE969F3BC4D}" type="pres">
      <dgm:prSet presAssocID="{BD0607F5-B2CC-4CC8-9593-B73688D57B1D}" presName="parentLin" presStyleCnt="0"/>
      <dgm:spPr/>
    </dgm:pt>
    <dgm:pt modelId="{234EE76F-D1D0-4685-AA8B-5A8BECB048AB}" type="pres">
      <dgm:prSet presAssocID="{BD0607F5-B2CC-4CC8-9593-B73688D57B1D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C98D148E-1CDF-4772-9934-FF3FE5B50A19}" type="pres">
      <dgm:prSet presAssocID="{BD0607F5-B2CC-4CC8-9593-B73688D57B1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272F4F-A7B1-41CB-9FD2-E7CB18C2EC0D}" type="pres">
      <dgm:prSet presAssocID="{BD0607F5-B2CC-4CC8-9593-B73688D57B1D}" presName="negativeSpace" presStyleCnt="0"/>
      <dgm:spPr/>
    </dgm:pt>
    <dgm:pt modelId="{838AF980-ECF9-4B45-AC16-C9D08310337C}" type="pres">
      <dgm:prSet presAssocID="{BD0607F5-B2CC-4CC8-9593-B73688D57B1D}" presName="childText" presStyleLbl="conFgAcc1" presStyleIdx="1" presStyleCnt="5">
        <dgm:presLayoutVars>
          <dgm:bulletEnabled val="1"/>
        </dgm:presLayoutVars>
      </dgm:prSet>
      <dgm:spPr/>
    </dgm:pt>
    <dgm:pt modelId="{066486A0-DA27-4D1B-912C-C450863A0C37}" type="pres">
      <dgm:prSet presAssocID="{10997406-54D7-45D2-8099-141000D6DDB1}" presName="spaceBetweenRectangles" presStyleCnt="0"/>
      <dgm:spPr/>
    </dgm:pt>
    <dgm:pt modelId="{C4700EAB-1577-4B91-96FA-D081A0622058}" type="pres">
      <dgm:prSet presAssocID="{D3B56A06-BB42-4439-8391-CF5C087E1239}" presName="parentLin" presStyleCnt="0"/>
      <dgm:spPr/>
    </dgm:pt>
    <dgm:pt modelId="{EF90D585-5A15-4131-8808-76D69C7C7B0D}" type="pres">
      <dgm:prSet presAssocID="{D3B56A06-BB42-4439-8391-CF5C087E1239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65FFE83D-DA2B-47F6-B1E6-DC0A8CF1C83D}" type="pres">
      <dgm:prSet presAssocID="{D3B56A06-BB42-4439-8391-CF5C087E123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EB219-4341-4B5F-BBFA-60B19F7F9130}" type="pres">
      <dgm:prSet presAssocID="{D3B56A06-BB42-4439-8391-CF5C087E1239}" presName="negativeSpace" presStyleCnt="0"/>
      <dgm:spPr/>
    </dgm:pt>
    <dgm:pt modelId="{3587B30D-0E6B-432F-BB6C-A5A1CEDA776B}" type="pres">
      <dgm:prSet presAssocID="{D3B56A06-BB42-4439-8391-CF5C087E1239}" presName="childText" presStyleLbl="conFgAcc1" presStyleIdx="2" presStyleCnt="5">
        <dgm:presLayoutVars>
          <dgm:bulletEnabled val="1"/>
        </dgm:presLayoutVars>
      </dgm:prSet>
      <dgm:spPr/>
    </dgm:pt>
    <dgm:pt modelId="{7A78FD5F-8C38-4164-A9FB-4F45E6DD1AEA}" type="pres">
      <dgm:prSet presAssocID="{2864421F-E876-45D5-A67E-ECA4AC471BCA}" presName="spaceBetweenRectangles" presStyleCnt="0"/>
      <dgm:spPr/>
    </dgm:pt>
    <dgm:pt modelId="{B390E082-B195-4647-8B3C-56D851301725}" type="pres">
      <dgm:prSet presAssocID="{55192AFC-344B-4605-8E65-14622AE92EC1}" presName="parentLin" presStyleCnt="0"/>
      <dgm:spPr/>
    </dgm:pt>
    <dgm:pt modelId="{3B6D1EFA-53F5-4669-841E-74978A2C37E4}" type="pres">
      <dgm:prSet presAssocID="{55192AFC-344B-4605-8E65-14622AE92EC1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D67951EB-A710-48C5-B625-7FB576EF73E7}" type="pres">
      <dgm:prSet presAssocID="{55192AFC-344B-4605-8E65-14622AE92EC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5A7C28-459F-4848-92A3-8E103DF9F71E}" type="pres">
      <dgm:prSet presAssocID="{55192AFC-344B-4605-8E65-14622AE92EC1}" presName="negativeSpace" presStyleCnt="0"/>
      <dgm:spPr/>
    </dgm:pt>
    <dgm:pt modelId="{1A6BF257-F830-45CD-8766-64324E6A58FA}" type="pres">
      <dgm:prSet presAssocID="{55192AFC-344B-4605-8E65-14622AE92EC1}" presName="childText" presStyleLbl="conFgAcc1" presStyleIdx="3" presStyleCnt="5">
        <dgm:presLayoutVars>
          <dgm:bulletEnabled val="1"/>
        </dgm:presLayoutVars>
      </dgm:prSet>
      <dgm:spPr/>
    </dgm:pt>
    <dgm:pt modelId="{4228FF84-4AC9-46D8-8D16-F3BCD4926C6D}" type="pres">
      <dgm:prSet presAssocID="{169C1C34-1B46-4AAB-BD8E-739F8A72E71E}" presName="spaceBetweenRectangles" presStyleCnt="0"/>
      <dgm:spPr/>
    </dgm:pt>
    <dgm:pt modelId="{28E07F8B-DA1A-47B8-A6CC-0D1985FCB30F}" type="pres">
      <dgm:prSet presAssocID="{46B1F967-848A-44EE-B8B4-B85ED22BE5EB}" presName="parentLin" presStyleCnt="0"/>
      <dgm:spPr/>
    </dgm:pt>
    <dgm:pt modelId="{BC85075C-8CE3-45D2-9DC0-E58A49E8F18C}" type="pres">
      <dgm:prSet presAssocID="{46B1F967-848A-44EE-B8B4-B85ED22BE5E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788EFD52-7DD0-4A29-8B82-E75238531EB5}" type="pres">
      <dgm:prSet presAssocID="{46B1F967-848A-44EE-B8B4-B85ED22BE5E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92B27D-113A-4590-8622-D188E15F3EA9}" type="pres">
      <dgm:prSet presAssocID="{46B1F967-848A-44EE-B8B4-B85ED22BE5EB}" presName="negativeSpace" presStyleCnt="0"/>
      <dgm:spPr/>
    </dgm:pt>
    <dgm:pt modelId="{3217FB2A-BDF4-4563-B1ED-B346F941BB11}" type="pres">
      <dgm:prSet presAssocID="{46B1F967-848A-44EE-B8B4-B85ED22BE5EB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A433A2F-961F-4678-A55B-D09C3A191E54}" type="presOf" srcId="{55192AFC-344B-4605-8E65-14622AE92EC1}" destId="{3B6D1EFA-53F5-4669-841E-74978A2C37E4}" srcOrd="0" destOrd="0" presId="urn:microsoft.com/office/officeart/2005/8/layout/list1"/>
    <dgm:cxn modelId="{505D9732-E6D6-491D-8443-3375AAA1C46C}" type="presOf" srcId="{46B1F967-848A-44EE-B8B4-B85ED22BE5EB}" destId="{788EFD52-7DD0-4A29-8B82-E75238531EB5}" srcOrd="1" destOrd="0" presId="urn:microsoft.com/office/officeart/2005/8/layout/list1"/>
    <dgm:cxn modelId="{D829492B-7DB6-487A-8C81-3FA89246E4E9}" srcId="{9A8EA536-33A7-4DBE-9C50-2D2DAA1FCCCD}" destId="{BD0607F5-B2CC-4CC8-9593-B73688D57B1D}" srcOrd="1" destOrd="0" parTransId="{10FB4BE1-F6EC-47ED-89AA-E89674682137}" sibTransId="{10997406-54D7-45D2-8099-141000D6DDB1}"/>
    <dgm:cxn modelId="{BC9A8E68-1847-497E-BD13-53A3DBFC5080}" srcId="{9A8EA536-33A7-4DBE-9C50-2D2DAA1FCCCD}" destId="{D3B56A06-BB42-4439-8391-CF5C087E1239}" srcOrd="2" destOrd="0" parTransId="{1BDAAB04-7C0C-4DFD-83B2-17FB7069326A}" sibTransId="{2864421F-E876-45D5-A67E-ECA4AC471BCA}"/>
    <dgm:cxn modelId="{F01BD04F-DAED-427B-90D4-30395EA86908}" type="presOf" srcId="{4676167B-5DA9-4862-A3BF-BBF5789FC73E}" destId="{8FBCEFB6-AF25-481C-8A6E-C221E5E68682}" srcOrd="0" destOrd="0" presId="urn:microsoft.com/office/officeart/2005/8/layout/list1"/>
    <dgm:cxn modelId="{FDDD4236-1DF5-4E66-B5D4-AB61DFBE488A}" type="presOf" srcId="{55192AFC-344B-4605-8E65-14622AE92EC1}" destId="{D67951EB-A710-48C5-B625-7FB576EF73E7}" srcOrd="1" destOrd="0" presId="urn:microsoft.com/office/officeart/2005/8/layout/list1"/>
    <dgm:cxn modelId="{371A50F3-4FCA-47A2-A182-EBFDCB85560C}" type="presOf" srcId="{D3B56A06-BB42-4439-8391-CF5C087E1239}" destId="{65FFE83D-DA2B-47F6-B1E6-DC0A8CF1C83D}" srcOrd="1" destOrd="0" presId="urn:microsoft.com/office/officeart/2005/8/layout/list1"/>
    <dgm:cxn modelId="{33E2A621-DBAE-4F7D-AB08-BB255E921219}" type="presOf" srcId="{BD0607F5-B2CC-4CC8-9593-B73688D57B1D}" destId="{234EE76F-D1D0-4685-AA8B-5A8BECB048AB}" srcOrd="0" destOrd="0" presId="urn:microsoft.com/office/officeart/2005/8/layout/list1"/>
    <dgm:cxn modelId="{9AFF87E6-0619-49FA-9CAD-8BC1B684DF8F}" type="presOf" srcId="{D3B56A06-BB42-4439-8391-CF5C087E1239}" destId="{EF90D585-5A15-4131-8808-76D69C7C7B0D}" srcOrd="0" destOrd="0" presId="urn:microsoft.com/office/officeart/2005/8/layout/list1"/>
    <dgm:cxn modelId="{B888DD82-42B8-4D5A-8CC8-67B05CF90E12}" type="presOf" srcId="{9A8EA536-33A7-4DBE-9C50-2D2DAA1FCCCD}" destId="{4ACCEF2A-CEB6-40D2-9D2F-6901005EE4BA}" srcOrd="0" destOrd="0" presId="urn:microsoft.com/office/officeart/2005/8/layout/list1"/>
    <dgm:cxn modelId="{8E88566B-B693-4C0F-9E87-DF6B777D949B}" srcId="{9A8EA536-33A7-4DBE-9C50-2D2DAA1FCCCD}" destId="{55192AFC-344B-4605-8E65-14622AE92EC1}" srcOrd="3" destOrd="0" parTransId="{FDE7ADA8-9CC6-461A-B5A3-121BF792F745}" sibTransId="{169C1C34-1B46-4AAB-BD8E-739F8A72E71E}"/>
    <dgm:cxn modelId="{700C6439-0BB6-4054-90E2-D11A230406C8}" type="presOf" srcId="{BD0607F5-B2CC-4CC8-9593-B73688D57B1D}" destId="{C98D148E-1CDF-4772-9934-FF3FE5B50A19}" srcOrd="1" destOrd="0" presId="urn:microsoft.com/office/officeart/2005/8/layout/list1"/>
    <dgm:cxn modelId="{36FED893-94DC-4735-B87A-57985C92B38A}" srcId="{9A8EA536-33A7-4DBE-9C50-2D2DAA1FCCCD}" destId="{4676167B-5DA9-4862-A3BF-BBF5789FC73E}" srcOrd="0" destOrd="0" parTransId="{E801ADA2-4525-4CBF-A330-5A6E89B61424}" sibTransId="{10A2A2A9-9CD5-4484-AD46-C621830EDEE9}"/>
    <dgm:cxn modelId="{5F0BB388-ECF4-43AA-A164-0A15E120B483}" type="presOf" srcId="{46B1F967-848A-44EE-B8B4-B85ED22BE5EB}" destId="{BC85075C-8CE3-45D2-9DC0-E58A49E8F18C}" srcOrd="0" destOrd="0" presId="urn:microsoft.com/office/officeart/2005/8/layout/list1"/>
    <dgm:cxn modelId="{1D8FFC8B-0354-412A-99B7-E4F850D4CEB3}" type="presOf" srcId="{4676167B-5DA9-4862-A3BF-BBF5789FC73E}" destId="{D4ED238C-7769-4CC4-83E2-A7FCE82FCDA9}" srcOrd="1" destOrd="0" presId="urn:microsoft.com/office/officeart/2005/8/layout/list1"/>
    <dgm:cxn modelId="{210D51E7-5055-4DA5-B531-A21C950D252C}" srcId="{9A8EA536-33A7-4DBE-9C50-2D2DAA1FCCCD}" destId="{46B1F967-848A-44EE-B8B4-B85ED22BE5EB}" srcOrd="4" destOrd="0" parTransId="{BA1CFA00-5ED2-4AC0-88F0-C866238A20B2}" sibTransId="{C35EBAC1-ECBF-4A3A-862E-6DCDCBC591AB}"/>
    <dgm:cxn modelId="{3BFF7A49-06B6-4069-A212-F8BDEF5F7F92}" type="presParOf" srcId="{4ACCEF2A-CEB6-40D2-9D2F-6901005EE4BA}" destId="{E67279A1-D285-4470-B9ED-BFB462DD8A32}" srcOrd="0" destOrd="0" presId="urn:microsoft.com/office/officeart/2005/8/layout/list1"/>
    <dgm:cxn modelId="{65A8B70D-CCB6-4CDE-9C1C-EFC5DB8A487F}" type="presParOf" srcId="{E67279A1-D285-4470-B9ED-BFB462DD8A32}" destId="{8FBCEFB6-AF25-481C-8A6E-C221E5E68682}" srcOrd="0" destOrd="0" presId="urn:microsoft.com/office/officeart/2005/8/layout/list1"/>
    <dgm:cxn modelId="{6C15F13D-9FDE-4681-B6C5-796FCD6D61D2}" type="presParOf" srcId="{E67279A1-D285-4470-B9ED-BFB462DD8A32}" destId="{D4ED238C-7769-4CC4-83E2-A7FCE82FCDA9}" srcOrd="1" destOrd="0" presId="urn:microsoft.com/office/officeart/2005/8/layout/list1"/>
    <dgm:cxn modelId="{DB4BE4A8-B10E-4CD9-B342-DC8B6ADD3CEE}" type="presParOf" srcId="{4ACCEF2A-CEB6-40D2-9D2F-6901005EE4BA}" destId="{3708418E-CADE-46F3-A8AC-E761E2CB7F1F}" srcOrd="1" destOrd="0" presId="urn:microsoft.com/office/officeart/2005/8/layout/list1"/>
    <dgm:cxn modelId="{0A62FBBB-7F65-4B4D-B263-EBB39FF262F7}" type="presParOf" srcId="{4ACCEF2A-CEB6-40D2-9D2F-6901005EE4BA}" destId="{426AEEC8-E223-4859-97AD-2FBB9C22FE93}" srcOrd="2" destOrd="0" presId="urn:microsoft.com/office/officeart/2005/8/layout/list1"/>
    <dgm:cxn modelId="{B48D68AA-D29B-4FF2-96AB-61D842727DB2}" type="presParOf" srcId="{4ACCEF2A-CEB6-40D2-9D2F-6901005EE4BA}" destId="{42F6220E-F32A-4F34-86BD-21665AAEE808}" srcOrd="3" destOrd="0" presId="urn:microsoft.com/office/officeart/2005/8/layout/list1"/>
    <dgm:cxn modelId="{7610928F-6072-4EC7-8604-C54BD30BC387}" type="presParOf" srcId="{4ACCEF2A-CEB6-40D2-9D2F-6901005EE4BA}" destId="{C69180FE-E1B9-4932-9152-0AE969F3BC4D}" srcOrd="4" destOrd="0" presId="urn:microsoft.com/office/officeart/2005/8/layout/list1"/>
    <dgm:cxn modelId="{985B3485-2D31-4FD9-B351-BED4C8DB165B}" type="presParOf" srcId="{C69180FE-E1B9-4932-9152-0AE969F3BC4D}" destId="{234EE76F-D1D0-4685-AA8B-5A8BECB048AB}" srcOrd="0" destOrd="0" presId="urn:microsoft.com/office/officeart/2005/8/layout/list1"/>
    <dgm:cxn modelId="{01717070-488C-4884-9CE0-4747E17D16D4}" type="presParOf" srcId="{C69180FE-E1B9-4932-9152-0AE969F3BC4D}" destId="{C98D148E-1CDF-4772-9934-FF3FE5B50A19}" srcOrd="1" destOrd="0" presId="urn:microsoft.com/office/officeart/2005/8/layout/list1"/>
    <dgm:cxn modelId="{766B8268-0E35-4E56-809C-8BE22D803BBD}" type="presParOf" srcId="{4ACCEF2A-CEB6-40D2-9D2F-6901005EE4BA}" destId="{0C272F4F-A7B1-41CB-9FD2-E7CB18C2EC0D}" srcOrd="5" destOrd="0" presId="urn:microsoft.com/office/officeart/2005/8/layout/list1"/>
    <dgm:cxn modelId="{95E6101B-C4C9-4FC9-88AE-3A1B0B89F24C}" type="presParOf" srcId="{4ACCEF2A-CEB6-40D2-9D2F-6901005EE4BA}" destId="{838AF980-ECF9-4B45-AC16-C9D08310337C}" srcOrd="6" destOrd="0" presId="urn:microsoft.com/office/officeart/2005/8/layout/list1"/>
    <dgm:cxn modelId="{96A388DA-62BD-4A29-BE79-85AEE7842FEA}" type="presParOf" srcId="{4ACCEF2A-CEB6-40D2-9D2F-6901005EE4BA}" destId="{066486A0-DA27-4D1B-912C-C450863A0C37}" srcOrd="7" destOrd="0" presId="urn:microsoft.com/office/officeart/2005/8/layout/list1"/>
    <dgm:cxn modelId="{752B90A4-F15B-46B0-A7AE-24FF4E4A69A6}" type="presParOf" srcId="{4ACCEF2A-CEB6-40D2-9D2F-6901005EE4BA}" destId="{C4700EAB-1577-4B91-96FA-D081A0622058}" srcOrd="8" destOrd="0" presId="urn:microsoft.com/office/officeart/2005/8/layout/list1"/>
    <dgm:cxn modelId="{A062FB98-4678-4BB4-9CD7-D748E9B6FFCF}" type="presParOf" srcId="{C4700EAB-1577-4B91-96FA-D081A0622058}" destId="{EF90D585-5A15-4131-8808-76D69C7C7B0D}" srcOrd="0" destOrd="0" presId="urn:microsoft.com/office/officeart/2005/8/layout/list1"/>
    <dgm:cxn modelId="{40AB15F7-7C37-4E4B-9E14-57ECB1E1CFF5}" type="presParOf" srcId="{C4700EAB-1577-4B91-96FA-D081A0622058}" destId="{65FFE83D-DA2B-47F6-B1E6-DC0A8CF1C83D}" srcOrd="1" destOrd="0" presId="urn:microsoft.com/office/officeart/2005/8/layout/list1"/>
    <dgm:cxn modelId="{896D6A3B-D284-4A18-9105-F288A885F0B3}" type="presParOf" srcId="{4ACCEF2A-CEB6-40D2-9D2F-6901005EE4BA}" destId="{E1FEB219-4341-4B5F-BBFA-60B19F7F9130}" srcOrd="9" destOrd="0" presId="urn:microsoft.com/office/officeart/2005/8/layout/list1"/>
    <dgm:cxn modelId="{402AE0D8-7258-44C7-B838-A7AE94EE170D}" type="presParOf" srcId="{4ACCEF2A-CEB6-40D2-9D2F-6901005EE4BA}" destId="{3587B30D-0E6B-432F-BB6C-A5A1CEDA776B}" srcOrd="10" destOrd="0" presId="urn:microsoft.com/office/officeart/2005/8/layout/list1"/>
    <dgm:cxn modelId="{80358D6D-7306-44C6-9A23-9EEDF61CC070}" type="presParOf" srcId="{4ACCEF2A-CEB6-40D2-9D2F-6901005EE4BA}" destId="{7A78FD5F-8C38-4164-A9FB-4F45E6DD1AEA}" srcOrd="11" destOrd="0" presId="urn:microsoft.com/office/officeart/2005/8/layout/list1"/>
    <dgm:cxn modelId="{D0DD3559-5311-43D6-8D51-E9927A08CAE4}" type="presParOf" srcId="{4ACCEF2A-CEB6-40D2-9D2F-6901005EE4BA}" destId="{B390E082-B195-4647-8B3C-56D851301725}" srcOrd="12" destOrd="0" presId="urn:microsoft.com/office/officeart/2005/8/layout/list1"/>
    <dgm:cxn modelId="{A3589CB1-FB99-4C13-B4DE-8877A847AE9E}" type="presParOf" srcId="{B390E082-B195-4647-8B3C-56D851301725}" destId="{3B6D1EFA-53F5-4669-841E-74978A2C37E4}" srcOrd="0" destOrd="0" presId="urn:microsoft.com/office/officeart/2005/8/layout/list1"/>
    <dgm:cxn modelId="{14F138E9-E5D3-463A-AEA4-745D546CCC18}" type="presParOf" srcId="{B390E082-B195-4647-8B3C-56D851301725}" destId="{D67951EB-A710-48C5-B625-7FB576EF73E7}" srcOrd="1" destOrd="0" presId="urn:microsoft.com/office/officeart/2005/8/layout/list1"/>
    <dgm:cxn modelId="{4807977B-1E23-4A63-87E9-372E86A22866}" type="presParOf" srcId="{4ACCEF2A-CEB6-40D2-9D2F-6901005EE4BA}" destId="{785A7C28-459F-4848-92A3-8E103DF9F71E}" srcOrd="13" destOrd="0" presId="urn:microsoft.com/office/officeart/2005/8/layout/list1"/>
    <dgm:cxn modelId="{DF52D405-33B0-41A8-8AC8-7F5E1470BCD7}" type="presParOf" srcId="{4ACCEF2A-CEB6-40D2-9D2F-6901005EE4BA}" destId="{1A6BF257-F830-45CD-8766-64324E6A58FA}" srcOrd="14" destOrd="0" presId="urn:microsoft.com/office/officeart/2005/8/layout/list1"/>
    <dgm:cxn modelId="{285BFBCA-2F0F-4E0F-9831-8315CEBEEACD}" type="presParOf" srcId="{4ACCEF2A-CEB6-40D2-9D2F-6901005EE4BA}" destId="{4228FF84-4AC9-46D8-8D16-F3BCD4926C6D}" srcOrd="15" destOrd="0" presId="urn:microsoft.com/office/officeart/2005/8/layout/list1"/>
    <dgm:cxn modelId="{CA0E39AD-ED82-4410-A354-1229DF14E23C}" type="presParOf" srcId="{4ACCEF2A-CEB6-40D2-9D2F-6901005EE4BA}" destId="{28E07F8B-DA1A-47B8-A6CC-0D1985FCB30F}" srcOrd="16" destOrd="0" presId="urn:microsoft.com/office/officeart/2005/8/layout/list1"/>
    <dgm:cxn modelId="{1374C957-737D-405D-84E9-373931A49168}" type="presParOf" srcId="{28E07F8B-DA1A-47B8-A6CC-0D1985FCB30F}" destId="{BC85075C-8CE3-45D2-9DC0-E58A49E8F18C}" srcOrd="0" destOrd="0" presId="urn:microsoft.com/office/officeart/2005/8/layout/list1"/>
    <dgm:cxn modelId="{4D0B2F40-43EE-4314-9F54-CEFBA9993A42}" type="presParOf" srcId="{28E07F8B-DA1A-47B8-A6CC-0D1985FCB30F}" destId="{788EFD52-7DD0-4A29-8B82-E75238531EB5}" srcOrd="1" destOrd="0" presId="urn:microsoft.com/office/officeart/2005/8/layout/list1"/>
    <dgm:cxn modelId="{9A4ED229-59EE-4D59-9062-17678591411A}" type="presParOf" srcId="{4ACCEF2A-CEB6-40D2-9D2F-6901005EE4BA}" destId="{DC92B27D-113A-4590-8622-D188E15F3EA9}" srcOrd="17" destOrd="0" presId="urn:microsoft.com/office/officeart/2005/8/layout/list1"/>
    <dgm:cxn modelId="{6CC68C29-1382-4C20-9E70-29A3962A6C8A}" type="presParOf" srcId="{4ACCEF2A-CEB6-40D2-9D2F-6901005EE4BA}" destId="{3217FB2A-BDF4-4563-B1ED-B346F941BB1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A5CC77-60CD-484B-9BD1-78F683C6DBDE}">
      <dsp:nvSpPr>
        <dsp:cNvPr id="0" name=""/>
        <dsp:cNvSpPr/>
      </dsp:nvSpPr>
      <dsp:spPr>
        <a:xfrm rot="10800000">
          <a:off x="253215" y="1463993"/>
          <a:ext cx="4285932" cy="353666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65E30A-01EF-4439-93EB-41060A7CE24D}">
      <dsp:nvSpPr>
        <dsp:cNvPr id="0" name=""/>
        <dsp:cNvSpPr/>
      </dsp:nvSpPr>
      <dsp:spPr>
        <a:xfrm>
          <a:off x="1362062" y="409890"/>
          <a:ext cx="2166952" cy="88878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Уровни бюджетной системы Российской Федерации </a:t>
          </a:r>
          <a:endParaRPr lang="ru-RU" sz="1400" b="1" kern="1200" dirty="0"/>
        </a:p>
      </dsp:txBody>
      <dsp:txXfrm>
        <a:off x="1362062" y="409890"/>
        <a:ext cx="2166952" cy="888789"/>
      </dsp:txXfrm>
    </dsp:sp>
    <dsp:sp modelId="{2971A63C-C21B-46E6-9CF5-3D7221E99091}">
      <dsp:nvSpPr>
        <dsp:cNvPr id="0" name=""/>
        <dsp:cNvSpPr/>
      </dsp:nvSpPr>
      <dsp:spPr>
        <a:xfrm>
          <a:off x="1716727" y="1571636"/>
          <a:ext cx="3526195" cy="88878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Бюджеты Российской Федерации (федеральный бюджет, бюджеты государственных внебюджетных Фондов Российской Федерации) </a:t>
          </a:r>
          <a:endParaRPr lang="ru-RU" sz="1200" kern="1200" dirty="0"/>
        </a:p>
      </dsp:txBody>
      <dsp:txXfrm>
        <a:off x="1716727" y="1571636"/>
        <a:ext cx="3526195" cy="888789"/>
      </dsp:txXfrm>
    </dsp:sp>
    <dsp:sp modelId="{DE47E6CA-C60C-4105-8C60-1CE958040ED8}">
      <dsp:nvSpPr>
        <dsp:cNvPr id="0" name=""/>
        <dsp:cNvSpPr/>
      </dsp:nvSpPr>
      <dsp:spPr>
        <a:xfrm>
          <a:off x="1729685" y="2623293"/>
          <a:ext cx="3508469" cy="88878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Бюджеты субъектов Российской Федерации (региональный бюджет, бюджеты территориальных фондов обязательного медицинского страхования)</a:t>
          </a:r>
          <a:endParaRPr lang="ru-RU" sz="1100" kern="1200" dirty="0"/>
        </a:p>
      </dsp:txBody>
      <dsp:txXfrm>
        <a:off x="1729685" y="2623293"/>
        <a:ext cx="3508469" cy="888789"/>
      </dsp:txXfrm>
    </dsp:sp>
    <dsp:sp modelId="{469458CD-E069-4C1A-8628-862242290302}">
      <dsp:nvSpPr>
        <dsp:cNvPr id="0" name=""/>
        <dsp:cNvSpPr/>
      </dsp:nvSpPr>
      <dsp:spPr>
        <a:xfrm>
          <a:off x="1714517" y="3643339"/>
          <a:ext cx="3535036" cy="88878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Местные бюджеты (бюджеты муниципальных образований)</a:t>
          </a:r>
          <a:endParaRPr lang="ru-RU" sz="1100" kern="1200" dirty="0"/>
        </a:p>
      </dsp:txBody>
      <dsp:txXfrm>
        <a:off x="1714517" y="3643339"/>
        <a:ext cx="3535036" cy="88878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9518E1-12EB-4B3C-8B5F-D974E14EFB87}">
      <dsp:nvSpPr>
        <dsp:cNvPr id="0" name=""/>
        <dsp:cNvSpPr/>
      </dsp:nvSpPr>
      <dsp:spPr>
        <a:xfrm>
          <a:off x="-5536260" y="-847605"/>
          <a:ext cx="6591755" cy="6591755"/>
        </a:xfrm>
        <a:prstGeom prst="blockArc">
          <a:avLst>
            <a:gd name="adj1" fmla="val 18900000"/>
            <a:gd name="adj2" fmla="val 2700000"/>
            <a:gd name="adj3" fmla="val 32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44B001-A17A-4B8C-9581-5FC16B84669E}">
      <dsp:nvSpPr>
        <dsp:cNvPr id="0" name=""/>
        <dsp:cNvSpPr/>
      </dsp:nvSpPr>
      <dsp:spPr>
        <a:xfrm>
          <a:off x="552546" y="282040"/>
          <a:ext cx="7155982" cy="942095"/>
        </a:xfrm>
        <a:prstGeom prst="rect">
          <a:avLst/>
        </a:prstGeom>
        <a:gradFill rotWithShape="0">
          <a:gsLst>
            <a:gs pos="55040">
              <a:srgbClr val="BC3835"/>
            </a:gs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791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Обязательное  опубликование  в  средствах  массовой  информации утвержденных бюджетов и отчетов об их исполнении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2546" y="282040"/>
        <a:ext cx="7155982" cy="942095"/>
      </dsp:txXfrm>
    </dsp:sp>
    <dsp:sp modelId="{89611791-A850-4B89-89EB-5C21F0941E7C}">
      <dsp:nvSpPr>
        <dsp:cNvPr id="0" name=""/>
        <dsp:cNvSpPr/>
      </dsp:nvSpPr>
      <dsp:spPr>
        <a:xfrm>
          <a:off x="81743" y="282285"/>
          <a:ext cx="941605" cy="9416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B8FCFB-CF53-4F5C-A7F0-C7F64F465CC0}">
      <dsp:nvSpPr>
        <dsp:cNvPr id="0" name=""/>
        <dsp:cNvSpPr/>
      </dsp:nvSpPr>
      <dsp:spPr>
        <a:xfrm>
          <a:off x="984421" y="1506568"/>
          <a:ext cx="6724107" cy="75328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791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Доступность иных сведений о бюджетах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84421" y="1506568"/>
        <a:ext cx="6724107" cy="753284"/>
      </dsp:txXfrm>
    </dsp:sp>
    <dsp:sp modelId="{4D556A40-5431-4055-AE3D-37731D8F9AED}">
      <dsp:nvSpPr>
        <dsp:cNvPr id="0" name=""/>
        <dsp:cNvSpPr/>
      </dsp:nvSpPr>
      <dsp:spPr>
        <a:xfrm>
          <a:off x="513618" y="1412408"/>
          <a:ext cx="941605" cy="9416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285525D-0608-40F3-B875-FCB296F56181}">
      <dsp:nvSpPr>
        <dsp:cNvPr id="0" name=""/>
        <dsp:cNvSpPr/>
      </dsp:nvSpPr>
      <dsp:spPr>
        <a:xfrm>
          <a:off x="984421" y="2498275"/>
          <a:ext cx="6724107" cy="103011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791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Обязательная  открытость  для  общества  и  средств  массовой  информации проектов бюджетов, обеспечение доступа к информации на едином портале бюджетной системы Российской Федерации в сети «Интернет»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84421" y="2498275"/>
        <a:ext cx="6724107" cy="1030116"/>
      </dsp:txXfrm>
    </dsp:sp>
    <dsp:sp modelId="{0AFC0337-A094-4E6F-ADC3-86192D44916D}">
      <dsp:nvSpPr>
        <dsp:cNvPr id="0" name=""/>
        <dsp:cNvSpPr/>
      </dsp:nvSpPr>
      <dsp:spPr>
        <a:xfrm>
          <a:off x="513618" y="2542530"/>
          <a:ext cx="941605" cy="9416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ABFB54C-78EB-4035-AEF4-2CC6CDAEC6BA}">
      <dsp:nvSpPr>
        <dsp:cNvPr id="0" name=""/>
        <dsp:cNvSpPr/>
      </dsp:nvSpPr>
      <dsp:spPr>
        <a:xfrm>
          <a:off x="552546" y="3678400"/>
          <a:ext cx="7155982" cy="930110"/>
        </a:xfrm>
        <a:prstGeom prst="rect">
          <a:avLst/>
        </a:prstGeom>
        <a:gradFill rotWithShape="0">
          <a:gsLst>
            <a:gs pos="0">
              <a:srgbClr val="2787A0"/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791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Преемственность  бюджетной  классификации  Российской  Федерации,  а также  обеспечение  сопоставимости  показателей  бюджета  отчетного, текущего и очередного финансового года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2546" y="3678400"/>
        <a:ext cx="7155982" cy="930110"/>
      </dsp:txXfrm>
    </dsp:sp>
    <dsp:sp modelId="{C860734A-428E-4FAA-A848-A86E63673D4E}">
      <dsp:nvSpPr>
        <dsp:cNvPr id="0" name=""/>
        <dsp:cNvSpPr/>
      </dsp:nvSpPr>
      <dsp:spPr>
        <a:xfrm>
          <a:off x="81743" y="3672652"/>
          <a:ext cx="941605" cy="9416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E29D98-C249-4B41-9E6E-4ADA28B6A8E5}">
      <dsp:nvSpPr>
        <dsp:cNvPr id="0" name=""/>
        <dsp:cNvSpPr/>
      </dsp:nvSpPr>
      <dsp:spPr>
        <a:xfrm>
          <a:off x="586014" y="1196"/>
          <a:ext cx="4185820" cy="16743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/>
            <a:t>Доходы бюджета </a:t>
          </a:r>
          <a:r>
            <a:rPr lang="ru-RU" sz="2100" kern="1200" dirty="0" smtClean="0"/>
            <a:t>- поступающие в бюджет денежные средства</a:t>
          </a:r>
          <a:endParaRPr lang="ru-RU" sz="2100" kern="1200" dirty="0"/>
        </a:p>
      </dsp:txBody>
      <dsp:txXfrm>
        <a:off x="586014" y="1196"/>
        <a:ext cx="4185820" cy="1674328"/>
      </dsp:txXfrm>
    </dsp:sp>
    <dsp:sp modelId="{2079642C-F60E-404B-91E5-8ED4FEACD4F5}">
      <dsp:nvSpPr>
        <dsp:cNvPr id="0" name=""/>
        <dsp:cNvSpPr/>
      </dsp:nvSpPr>
      <dsp:spPr>
        <a:xfrm>
          <a:off x="586014" y="1909930"/>
          <a:ext cx="4185820" cy="16743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u="sng" kern="1200" dirty="0" smtClean="0"/>
            <a:t>Расходы бюджета </a:t>
          </a:r>
          <a:r>
            <a:rPr lang="ru-RU" sz="2100" kern="1200" dirty="0" smtClean="0"/>
            <a:t>-выплачиваемые из бюджета денежные средства</a:t>
          </a:r>
          <a:endParaRPr lang="ru-RU" sz="2100" kern="1200" dirty="0"/>
        </a:p>
      </dsp:txBody>
      <dsp:txXfrm>
        <a:off x="586014" y="1909930"/>
        <a:ext cx="4185820" cy="167432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CA735D-DB15-4196-94BA-95A674C43713}">
      <dsp:nvSpPr>
        <dsp:cNvPr id="0" name=""/>
        <dsp:cNvSpPr/>
      </dsp:nvSpPr>
      <dsp:spPr>
        <a:xfrm>
          <a:off x="0" y="26784"/>
          <a:ext cx="9215501" cy="411840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solidFill>
                <a:schemeClr val="tx1"/>
              </a:solidFill>
            </a:rPr>
            <a:t>Дефицит бюджета </a:t>
          </a:r>
          <a:r>
            <a:rPr lang="ru-RU" sz="1600" kern="1200" dirty="0" smtClean="0">
              <a:solidFill>
                <a:schemeClr val="tx1"/>
              </a:solidFill>
            </a:rPr>
            <a:t>- превышение расходов бюджета над его доходами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0" y="26784"/>
        <a:ext cx="9215501" cy="411840"/>
      </dsp:txXfrm>
    </dsp:sp>
    <dsp:sp modelId="{F4800AAF-66B8-402B-A9AB-E45B47FAE6CB}">
      <dsp:nvSpPr>
        <dsp:cNvPr id="0" name=""/>
        <dsp:cNvSpPr/>
      </dsp:nvSpPr>
      <dsp:spPr>
        <a:xfrm>
          <a:off x="0" y="484705"/>
          <a:ext cx="9215501" cy="411840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solidFill>
                <a:schemeClr val="tx1"/>
              </a:solidFill>
            </a:rPr>
            <a:t>Профицит бюджета </a:t>
          </a:r>
          <a:r>
            <a:rPr lang="ru-RU" sz="1600" kern="1200" dirty="0" smtClean="0">
              <a:solidFill>
                <a:schemeClr val="tx1"/>
              </a:solidFill>
            </a:rPr>
            <a:t>- превышение доходов бюджета над его расходами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0" y="484705"/>
        <a:ext cx="9215501" cy="41184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2FFE42-0559-4FBE-A4E1-466F224B5EA3}">
      <dsp:nvSpPr>
        <dsp:cNvPr id="0" name=""/>
        <dsp:cNvSpPr/>
      </dsp:nvSpPr>
      <dsp:spPr>
        <a:xfrm>
          <a:off x="0" y="402186"/>
          <a:ext cx="2880319" cy="677934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Доходы</a:t>
          </a:r>
          <a:endParaRPr lang="ru-RU" sz="3600" kern="1200" dirty="0"/>
        </a:p>
      </dsp:txBody>
      <dsp:txXfrm>
        <a:off x="0" y="402186"/>
        <a:ext cx="2880319" cy="677934"/>
      </dsp:txXfrm>
    </dsp:sp>
    <dsp:sp modelId="{806CD891-86C4-4DC9-82B1-3F381ED337C8}">
      <dsp:nvSpPr>
        <dsp:cNvPr id="0" name=""/>
        <dsp:cNvSpPr/>
      </dsp:nvSpPr>
      <dsp:spPr>
        <a:xfrm>
          <a:off x="0" y="1368153"/>
          <a:ext cx="2880319" cy="646574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22225" rIns="0" bIns="2222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Расходы</a:t>
          </a:r>
          <a:endParaRPr lang="ru-RU" sz="3500" kern="1200" dirty="0"/>
        </a:p>
      </dsp:txBody>
      <dsp:txXfrm>
        <a:off x="0" y="1368153"/>
        <a:ext cx="2880319" cy="646574"/>
      </dsp:txXfrm>
    </dsp:sp>
    <dsp:sp modelId="{D6A34B33-E643-481D-B46D-DF31BB0B9018}">
      <dsp:nvSpPr>
        <dsp:cNvPr id="0" name=""/>
        <dsp:cNvSpPr/>
      </dsp:nvSpPr>
      <dsp:spPr>
        <a:xfrm>
          <a:off x="0" y="2304257"/>
          <a:ext cx="2880319" cy="607632"/>
        </a:xfrm>
        <a:prstGeom prst="chevron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21590" rIns="0" bIns="2159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Дефицит</a:t>
          </a:r>
          <a:endParaRPr lang="ru-RU" sz="3400" kern="1200" dirty="0"/>
        </a:p>
      </dsp:txBody>
      <dsp:txXfrm>
        <a:off x="0" y="2304257"/>
        <a:ext cx="2880319" cy="60763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E2B8BC-9CF5-4A6D-89E5-F820AB846EAD}">
      <dsp:nvSpPr>
        <dsp:cNvPr id="0" name=""/>
        <dsp:cNvSpPr/>
      </dsp:nvSpPr>
      <dsp:spPr>
        <a:xfrm>
          <a:off x="0" y="440156"/>
          <a:ext cx="1121576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BCE1EE-8C5D-45CB-B467-A14B79BBE73C}">
      <dsp:nvSpPr>
        <dsp:cNvPr id="0" name=""/>
        <dsp:cNvSpPr/>
      </dsp:nvSpPr>
      <dsp:spPr>
        <a:xfrm>
          <a:off x="560788" y="134926"/>
          <a:ext cx="7851036" cy="482350"/>
        </a:xfrm>
        <a:prstGeom prst="roundRect">
          <a:avLst/>
        </a:prstGeom>
        <a:solidFill>
          <a:srgbClr val="99FF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750" tIns="0" rIns="29675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Содержание и обеспечение деятельности муниципальных учреждений образования 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560788" y="134926"/>
        <a:ext cx="7851036" cy="482350"/>
      </dsp:txXfrm>
    </dsp:sp>
    <dsp:sp modelId="{50AF2651-70F4-486A-BC77-84EE0B155FF8}">
      <dsp:nvSpPr>
        <dsp:cNvPr id="0" name=""/>
        <dsp:cNvSpPr/>
      </dsp:nvSpPr>
      <dsp:spPr>
        <a:xfrm>
          <a:off x="0" y="984476"/>
          <a:ext cx="1121576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F8BADB-5B3E-4D1A-944B-AF145E3DC26C}">
      <dsp:nvSpPr>
        <dsp:cNvPr id="0" name=""/>
        <dsp:cNvSpPr/>
      </dsp:nvSpPr>
      <dsp:spPr>
        <a:xfrm>
          <a:off x="560788" y="807356"/>
          <a:ext cx="7851036" cy="354239"/>
        </a:xfrm>
        <a:prstGeom prst="roundRect">
          <a:avLst/>
        </a:prstGeom>
        <a:solidFill>
          <a:srgbClr val="B4520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750" tIns="0" rIns="29675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Совершенствование организации питания в образовательных учреждениях</a:t>
          </a:r>
          <a:endParaRPr lang="ru-RU" sz="1400" kern="1200" dirty="0"/>
        </a:p>
      </dsp:txBody>
      <dsp:txXfrm>
        <a:off x="560788" y="807356"/>
        <a:ext cx="7851036" cy="354239"/>
      </dsp:txXfrm>
    </dsp:sp>
    <dsp:sp modelId="{4A32E828-445F-46D4-BF0F-63F39BD8FC02}">
      <dsp:nvSpPr>
        <dsp:cNvPr id="0" name=""/>
        <dsp:cNvSpPr/>
      </dsp:nvSpPr>
      <dsp:spPr>
        <a:xfrm>
          <a:off x="0" y="1528796"/>
          <a:ext cx="1121576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525A9F-AFC5-4875-ADF8-E6FD86EC3C17}">
      <dsp:nvSpPr>
        <dsp:cNvPr id="0" name=""/>
        <dsp:cNvSpPr/>
      </dsp:nvSpPr>
      <dsp:spPr>
        <a:xfrm>
          <a:off x="560788" y="1351676"/>
          <a:ext cx="7851036" cy="354239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750" tIns="0" rIns="29675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Организация оздоровительной кампании детей</a:t>
          </a:r>
          <a:endParaRPr lang="ru-RU" sz="1400" kern="1200" dirty="0"/>
        </a:p>
      </dsp:txBody>
      <dsp:txXfrm>
        <a:off x="560788" y="1351676"/>
        <a:ext cx="7851036" cy="354239"/>
      </dsp:txXfrm>
    </dsp:sp>
    <dsp:sp modelId="{6D3287C7-474E-42D6-B283-3E0F698D5B8A}">
      <dsp:nvSpPr>
        <dsp:cNvPr id="0" name=""/>
        <dsp:cNvSpPr/>
      </dsp:nvSpPr>
      <dsp:spPr>
        <a:xfrm>
          <a:off x="0" y="2073116"/>
          <a:ext cx="1121576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D57042-8C75-4D0E-9D4B-8AB08F93381B}">
      <dsp:nvSpPr>
        <dsp:cNvPr id="0" name=""/>
        <dsp:cNvSpPr/>
      </dsp:nvSpPr>
      <dsp:spPr>
        <a:xfrm>
          <a:off x="560788" y="1895996"/>
          <a:ext cx="7851036" cy="354239"/>
        </a:xfrm>
        <a:prstGeom prst="roundRect">
          <a:avLst/>
        </a:prstGeom>
        <a:solidFill>
          <a:srgbClr val="BBCF8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750" tIns="0" rIns="29675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Трудовая занятость молодежи в возрасте от 14 до 18 лет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560788" y="1895996"/>
        <a:ext cx="7851036" cy="354239"/>
      </dsp:txXfrm>
    </dsp:sp>
    <dsp:sp modelId="{2D752C3C-E66F-453D-9A80-EAC37F0C5C7C}">
      <dsp:nvSpPr>
        <dsp:cNvPr id="0" name=""/>
        <dsp:cNvSpPr/>
      </dsp:nvSpPr>
      <dsp:spPr>
        <a:xfrm>
          <a:off x="0" y="2617436"/>
          <a:ext cx="1121576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DF9C26-9B88-4024-80E6-F1270DA62C52}">
      <dsp:nvSpPr>
        <dsp:cNvPr id="0" name=""/>
        <dsp:cNvSpPr/>
      </dsp:nvSpPr>
      <dsp:spPr>
        <a:xfrm>
          <a:off x="560788" y="2440316"/>
          <a:ext cx="7851036" cy="354239"/>
        </a:xfrm>
        <a:prstGeom prst="roundRect">
          <a:avLst/>
        </a:prstGeom>
        <a:solidFill>
          <a:srgbClr val="B6380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750" tIns="0" rIns="29675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Проведение мероприятий с различными категориями молодежи</a:t>
          </a:r>
          <a:endParaRPr lang="ru-RU" sz="1400" kern="1200" dirty="0"/>
        </a:p>
      </dsp:txBody>
      <dsp:txXfrm>
        <a:off x="560788" y="2440316"/>
        <a:ext cx="7851036" cy="354239"/>
      </dsp:txXfrm>
    </dsp:sp>
    <dsp:sp modelId="{08AE3EFC-82A0-4926-9214-BDC6634493F1}">
      <dsp:nvSpPr>
        <dsp:cNvPr id="0" name=""/>
        <dsp:cNvSpPr/>
      </dsp:nvSpPr>
      <dsp:spPr>
        <a:xfrm>
          <a:off x="0" y="3161756"/>
          <a:ext cx="1121576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E7D0D8-BB97-4A68-A669-A69DD267684F}">
      <dsp:nvSpPr>
        <dsp:cNvPr id="0" name=""/>
        <dsp:cNvSpPr/>
      </dsp:nvSpPr>
      <dsp:spPr>
        <a:xfrm>
          <a:off x="560788" y="2984636"/>
          <a:ext cx="7851036" cy="354239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750" tIns="0" rIns="29675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Строительство детского сада на 90 мест в п.Калья, переулок Школьный, дом 4а</a:t>
          </a:r>
          <a:endParaRPr lang="ru-RU" sz="1400" kern="1200" dirty="0"/>
        </a:p>
      </dsp:txBody>
      <dsp:txXfrm>
        <a:off x="560788" y="2984636"/>
        <a:ext cx="7851036" cy="354239"/>
      </dsp:txXfrm>
    </dsp:sp>
    <dsp:sp modelId="{588040FF-8B23-4552-B440-94D234509ECE}">
      <dsp:nvSpPr>
        <dsp:cNvPr id="0" name=""/>
        <dsp:cNvSpPr/>
      </dsp:nvSpPr>
      <dsp:spPr>
        <a:xfrm>
          <a:off x="0" y="3706076"/>
          <a:ext cx="1121576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73DCC6-7BDE-4E91-860E-CFBF17960D8D}">
      <dsp:nvSpPr>
        <dsp:cNvPr id="0" name=""/>
        <dsp:cNvSpPr/>
      </dsp:nvSpPr>
      <dsp:spPr>
        <a:xfrm>
          <a:off x="560788" y="3528956"/>
          <a:ext cx="7851036" cy="354239"/>
        </a:xfrm>
        <a:prstGeom prst="round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750" tIns="0" rIns="29675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>
                  <a:lumMod val="95000"/>
                  <a:lumOff val="5000"/>
                </a:schemeClr>
              </a:solidFill>
            </a:rPr>
            <a:t>Строительство спорткомплекса на территории школы №1</a:t>
          </a:r>
          <a:endParaRPr lang="ru-RU" sz="1400" kern="1200" dirty="0">
            <a:solidFill>
              <a:schemeClr val="tx2">
                <a:lumMod val="95000"/>
                <a:lumOff val="5000"/>
              </a:schemeClr>
            </a:solidFill>
          </a:endParaRPr>
        </a:p>
      </dsp:txBody>
      <dsp:txXfrm>
        <a:off x="560788" y="3528956"/>
        <a:ext cx="7851036" cy="35423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6AEEC8-E223-4859-97AD-2FBB9C22FE93}">
      <dsp:nvSpPr>
        <dsp:cNvPr id="0" name=""/>
        <dsp:cNvSpPr/>
      </dsp:nvSpPr>
      <dsp:spPr>
        <a:xfrm>
          <a:off x="0" y="309062"/>
          <a:ext cx="11144327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ED238C-7769-4CC4-83E2-A7FCE82FCDA9}">
      <dsp:nvSpPr>
        <dsp:cNvPr id="0" name=""/>
        <dsp:cNvSpPr/>
      </dsp:nvSpPr>
      <dsp:spPr>
        <a:xfrm>
          <a:off x="557216" y="43382"/>
          <a:ext cx="7801029" cy="531360"/>
        </a:xfrm>
        <a:prstGeom prst="round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860" tIns="0" rIns="294860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95000"/>
                  <a:lumOff val="5000"/>
                </a:schemeClr>
              </a:solidFill>
            </a:rPr>
            <a:t>Содержание и обеспечение деятельности муниципальных учреждений </a:t>
          </a:r>
          <a:endParaRPr lang="ru-RU" sz="1600" kern="1200" dirty="0">
            <a:solidFill>
              <a:schemeClr val="tx2">
                <a:lumMod val="95000"/>
                <a:lumOff val="5000"/>
              </a:schemeClr>
            </a:solidFill>
          </a:endParaRPr>
        </a:p>
      </dsp:txBody>
      <dsp:txXfrm>
        <a:off x="557216" y="43382"/>
        <a:ext cx="7801029" cy="531360"/>
      </dsp:txXfrm>
    </dsp:sp>
    <dsp:sp modelId="{838AF980-ECF9-4B45-AC16-C9D08310337C}">
      <dsp:nvSpPr>
        <dsp:cNvPr id="0" name=""/>
        <dsp:cNvSpPr/>
      </dsp:nvSpPr>
      <dsp:spPr>
        <a:xfrm>
          <a:off x="0" y="1125542"/>
          <a:ext cx="11144327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8D148E-1CDF-4772-9934-FF3FE5B50A19}">
      <dsp:nvSpPr>
        <dsp:cNvPr id="0" name=""/>
        <dsp:cNvSpPr/>
      </dsp:nvSpPr>
      <dsp:spPr>
        <a:xfrm>
          <a:off x="557216" y="859862"/>
          <a:ext cx="7801029" cy="531360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860" tIns="0" rIns="294860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95000"/>
                  <a:lumOff val="5000"/>
                </a:schemeClr>
              </a:solidFill>
            </a:rPr>
            <a:t>Проведение общегородских и общероссийских праздников, фестивалей, конкурсов, выставок</a:t>
          </a:r>
          <a:endParaRPr lang="ru-RU" sz="1600" kern="1200" dirty="0">
            <a:solidFill>
              <a:schemeClr val="tx2">
                <a:lumMod val="95000"/>
                <a:lumOff val="5000"/>
              </a:schemeClr>
            </a:solidFill>
          </a:endParaRPr>
        </a:p>
      </dsp:txBody>
      <dsp:txXfrm>
        <a:off x="557216" y="859862"/>
        <a:ext cx="7801029" cy="531360"/>
      </dsp:txXfrm>
    </dsp:sp>
    <dsp:sp modelId="{3587B30D-0E6B-432F-BB6C-A5A1CEDA776B}">
      <dsp:nvSpPr>
        <dsp:cNvPr id="0" name=""/>
        <dsp:cNvSpPr/>
      </dsp:nvSpPr>
      <dsp:spPr>
        <a:xfrm>
          <a:off x="0" y="1942022"/>
          <a:ext cx="11144327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FFE83D-DA2B-47F6-B1E6-DC0A8CF1C83D}">
      <dsp:nvSpPr>
        <dsp:cNvPr id="0" name=""/>
        <dsp:cNvSpPr/>
      </dsp:nvSpPr>
      <dsp:spPr>
        <a:xfrm>
          <a:off x="557216" y="1676343"/>
          <a:ext cx="7801029" cy="53136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860" tIns="0" rIns="294860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Участие творческих коллективов города в региональных, всероссийских и международных конкурсах</a:t>
          </a:r>
          <a:endParaRPr lang="ru-RU" sz="1600" kern="1200" dirty="0"/>
        </a:p>
      </dsp:txBody>
      <dsp:txXfrm>
        <a:off x="557216" y="1676343"/>
        <a:ext cx="7801029" cy="531360"/>
      </dsp:txXfrm>
    </dsp:sp>
    <dsp:sp modelId="{1A6BF257-F830-45CD-8766-64324E6A58FA}">
      <dsp:nvSpPr>
        <dsp:cNvPr id="0" name=""/>
        <dsp:cNvSpPr/>
      </dsp:nvSpPr>
      <dsp:spPr>
        <a:xfrm>
          <a:off x="0" y="2758503"/>
          <a:ext cx="11144327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7951EB-A710-48C5-B625-7FB576EF73E7}">
      <dsp:nvSpPr>
        <dsp:cNvPr id="0" name=""/>
        <dsp:cNvSpPr/>
      </dsp:nvSpPr>
      <dsp:spPr>
        <a:xfrm>
          <a:off x="557216" y="2492822"/>
          <a:ext cx="7801029" cy="531360"/>
        </a:xfrm>
        <a:prstGeom prst="roundRect">
          <a:avLst/>
        </a:prstGeom>
        <a:solidFill>
          <a:srgbClr val="FF00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860" tIns="0" rIns="294860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Комплектование книжных фондов библиотек</a:t>
          </a:r>
          <a:endParaRPr lang="ru-RU" sz="1600" kern="1200" dirty="0"/>
        </a:p>
      </dsp:txBody>
      <dsp:txXfrm>
        <a:off x="557216" y="2492822"/>
        <a:ext cx="7801029" cy="531360"/>
      </dsp:txXfrm>
    </dsp:sp>
    <dsp:sp modelId="{3217FB2A-BDF4-4563-B1ED-B346F941BB11}">
      <dsp:nvSpPr>
        <dsp:cNvPr id="0" name=""/>
        <dsp:cNvSpPr/>
      </dsp:nvSpPr>
      <dsp:spPr>
        <a:xfrm>
          <a:off x="0" y="3574983"/>
          <a:ext cx="11144327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8EFD52-7DD0-4A29-8B82-E75238531EB5}">
      <dsp:nvSpPr>
        <dsp:cNvPr id="0" name=""/>
        <dsp:cNvSpPr/>
      </dsp:nvSpPr>
      <dsp:spPr>
        <a:xfrm>
          <a:off x="557216" y="3309302"/>
          <a:ext cx="7801029" cy="531360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860" tIns="0" rIns="294860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Сохранение памятников истории и культуры</a:t>
          </a:r>
          <a:endParaRPr lang="ru-RU" sz="1600" kern="1200" dirty="0"/>
        </a:p>
      </dsp:txBody>
      <dsp:txXfrm>
        <a:off x="557216" y="3309302"/>
        <a:ext cx="7801029" cy="531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AAEB18F-B0E4-4A4C-A6A4-00E1242FD927}" type="datetimeFigureOut">
              <a:rPr lang="ru-RU"/>
              <a:pPr>
                <a:defRPr/>
              </a:pPr>
              <a:t>15.07.2014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2917782-B5C5-4B61-8054-4E095CDA0AA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220F5A2-B03B-41DD-A068-47634E43397D}" type="datetimeFigureOut">
              <a:rPr lang="ru-RU"/>
              <a:pPr>
                <a:defRPr/>
              </a:pPr>
              <a:t>15.07.2014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noProof="0"/>
              <a:t>Образец текста</a:t>
            </a:r>
          </a:p>
          <a:p>
            <a:pPr lvl="1"/>
            <a:r>
              <a:rPr noProof="0"/>
              <a:t>Второй уровень</a:t>
            </a:r>
          </a:p>
          <a:p>
            <a:pPr lvl="2"/>
            <a:r>
              <a:rPr noProof="0"/>
              <a:t>Третий уровень</a:t>
            </a:r>
          </a:p>
          <a:p>
            <a:pPr lvl="3"/>
            <a:r>
              <a:rPr noProof="0"/>
              <a:t>Четвертый уровень</a:t>
            </a:r>
          </a:p>
          <a:p>
            <a:pPr lvl="4"/>
            <a:r>
              <a:rPr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FC6DF08-DB0F-423E-9EF4-217017F70D7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39EE0E-940D-4EB0-920D-9085966B8E8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0EF702-E572-44EE-B484-DD4B84A3E1F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C24552-809E-46FA-9B23-A77CE7BE15C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6ABF54-D642-482E-98BF-72EF4A2CE2D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C938F3-B99A-4098-BEFA-BE5542CEFCF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E6BE89-FA5B-4A29-925A-F35463C13F7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5FF74A-EA7D-4220-BF76-524C25C9DBA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AEBC01-FB47-43AE-9356-F9CAAC3680A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52F8B5-6A0B-47DF-A5DC-EA9870612C0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A81DB1-7B0D-4078-9768-90411D10194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BDFF48-7F43-405E-AA15-92B6952F7FB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381BF0-6523-4784-AD1D-6A7CFF8E8D1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9B4330-D5CE-4616-B2A7-EA93BBA1B2C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C04ABC-7832-46F2-9A56-F2FF484656A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1759E2-C735-478A-B252-E57056AD727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3D50DB-E0B4-4BC8-9F49-D255500A8B3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AE42D6-BEE0-4772-BF05-49B9AF93199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1E11B0-BA1C-4846-9A30-1E6A23BFD18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F97C78-EE54-43D1-AA44-AB7C9484B2D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5E9286-C41D-4901-8318-EA14EB0ACBE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D549D9-EEBE-48FA-A758-46522474385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68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6BE524-F5BE-4A97-93AB-44727B1E2E5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D746FA-7F28-4A04-8C30-EF5CEB5FAFB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7A9CBF-C57B-41C5-80C6-FB119A4A3B9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B39A82-6C96-486A-B36A-E92D58E149A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ru-R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D513BA-9638-4C66-A382-9FDBB18A370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ru-R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9D1CCA-8EAF-4E8F-807F-7A2EDA934F2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ru-R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F3691E-D3C7-49F9-A79B-DF495DBACB9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ru-RU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4D8180-7D85-4026-920A-EF98B7152A2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ru-RU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6D8028-2DDC-4CD5-A0F5-AF32AA616B3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ru-RU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3C82C2-2A64-4BF7-8DC1-028757B528A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ru-RU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AFC9E8-97A4-4E68-A108-C123574DBEA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ru-RU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6BBD2D-8BE5-4C2A-9439-4AA9E78C3DC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C4A616-E2B9-4889-8FD9-36911DBD2E3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546B35-7AB6-4B4E-9A51-5A2463A884A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ru-RU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49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94AE3E-85C5-4FA4-9FA9-658EC382BDA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ru-RU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49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903A29-B1E5-4BED-93EB-F0AE017974D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ru-RU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49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5F8790-7B30-4953-B000-D41619E0CA7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ru-RU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60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C50FB7-2FF0-4A94-B3A4-C4EC6B46BFC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ru-RU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8A77EA-19CB-447A-89F9-3B20B5B4E77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ru-RU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D9FEEA-34A9-4913-AB53-F217D594565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ru-RU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288562-5BB6-4AA9-986A-A5C26362701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ru-RU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78F6D1-0685-482A-BBD2-8972413BCD7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ru-RU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2B8C6C-6613-41FE-B47B-FCE53D09D7D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C54550-6725-4F91-8E02-27589CD5F38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2C020A-DBD7-48B1-81A1-AA204354705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FEB9FB-4DB9-4765-8C97-606B68A0ADB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E39057-8447-4482-9B5C-A1C9A923FF3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88E90E-45A3-4192-BEB9-01CD86E09C0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80504-A372-4BCC-8307-407BD4EB53C9}" type="datetimeFigureOut">
              <a:rPr lang="ru-RU"/>
              <a:pPr>
                <a:defRPr/>
              </a:pPr>
              <a:t>15.07.2014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32289-BAF4-456C-BE4C-38C0277081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8E7E1-3472-4676-86C3-66314C819A31}" type="datetimeFigureOut">
              <a:rPr lang="ru-RU"/>
              <a:pPr>
                <a:defRPr/>
              </a:pPr>
              <a:t>15.07.2014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224C9-D283-4715-9C9C-C04F005EB0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9297F-65AE-45ED-9BEA-C48BC9B81FA6}" type="datetimeFigureOut">
              <a:rPr lang="ru-RU"/>
              <a:pPr>
                <a:defRPr/>
              </a:pPr>
              <a:t>15.07.2014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B14A4-5658-4A60-BFEF-3989B8004A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2604A-0689-4FD0-AA2C-D6137B07F5A8}" type="datetimeFigureOut">
              <a:rPr lang="ru-RU"/>
              <a:pPr>
                <a:defRPr/>
              </a:pPr>
              <a:t>15.07.2014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A14C-572F-423B-AA60-999479AED6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5022D-0917-45D1-9AF0-37B9819A2C5D}" type="datetimeFigureOut">
              <a:rPr lang="ru-RU"/>
              <a:pPr>
                <a:defRPr/>
              </a:pPr>
              <a:t>15.07.2014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0196C-CF67-4578-ABCF-146A8A770B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198A0-FD33-4F76-8A3C-E16EDA12364A}" type="datetimeFigureOut">
              <a:rPr lang="ru-RU"/>
              <a:pPr>
                <a:defRPr/>
              </a:pPr>
              <a:t>15.07.2014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E0D7B-8A30-497C-805E-28BB332327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D919F-36CE-41C5-8D06-A930C3AEF381}" type="datetimeFigureOut">
              <a:rPr lang="ru-RU"/>
              <a:pPr>
                <a:defRPr/>
              </a:pPr>
              <a:t>15.07.2014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180C5-2B5E-45A5-AE94-990B435FDF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D122D-52E3-4EF8-9086-929D85FA86E8}" type="datetimeFigureOut">
              <a:rPr lang="ru-RU"/>
              <a:pPr>
                <a:defRPr/>
              </a:pPr>
              <a:t>15.07.2014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28998-EDDF-41CA-9A92-2D5C886A9F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66B3C-C7B3-4723-9BE3-B617280D8F60}" type="datetimeFigureOut">
              <a:rPr lang="ru-RU"/>
              <a:pPr>
                <a:defRPr/>
              </a:pPr>
              <a:t>15.07.2014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527E4-8ECF-496A-BE4F-65E7A3CAE5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>
            <a:normAutofit/>
          </a:bodyPr>
          <a:lstStyle>
            <a:lvl1pPr algn="l">
              <a:defRPr sz="32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7922F-F10C-4128-86B5-CA8AF72750E6}" type="datetimeFigureOut">
              <a:rPr lang="ru-RU"/>
              <a:pPr>
                <a:defRPr/>
              </a:pPr>
              <a:t>15.07.2014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F3CC3-B974-4245-B275-DB8EBEEC35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>
            <a:noAutofit/>
          </a:bodyPr>
          <a:lstStyle>
            <a:lvl1pPr algn="l">
              <a:defRPr sz="32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6613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293813" y="381000"/>
            <a:ext cx="9601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293813" y="1676400"/>
            <a:ext cx="9601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71588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9777E3-4F58-418B-8514-07A819A0EFA4}" type="datetimeFigureOut">
              <a:rPr lang="ru-RU"/>
              <a:pPr>
                <a:defRPr/>
              </a:pPr>
              <a:t>15.07.2014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518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C0CF6D-D1CC-43D8-9F15-6AE4712C7E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9" r:id="rId2"/>
    <p:sldLayoutId id="2147483687" r:id="rId3"/>
    <p:sldLayoutId id="2147483680" r:id="rId4"/>
    <p:sldLayoutId id="2147483681" r:id="rId5"/>
    <p:sldLayoutId id="2147483682" r:id="rId6"/>
    <p:sldLayoutId id="2147483688" r:id="rId7"/>
    <p:sldLayoutId id="2147483683" r:id="rId8"/>
    <p:sldLayoutId id="2147483689" r:id="rId9"/>
    <p:sldLayoutId id="2147483684" r:id="rId10"/>
    <p:sldLayoutId id="2147483685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9pPr>
    </p:titleStyle>
    <p:bodyStyle>
      <a:lvl1pPr marL="223838" indent="-228600" algn="l" rtl="0" eaLnBrk="0" fontAlgn="base" hangingPunct="0">
        <a:lnSpc>
          <a:spcPct val="90000"/>
        </a:lnSpc>
        <a:spcBef>
          <a:spcPts val="16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6288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50925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3" Type="http://schemas.openxmlformats.org/officeDocument/2006/relationships/image" Target="../media/image6.png"/><Relationship Id="rId7" Type="http://schemas.openxmlformats.org/officeDocument/2006/relationships/chart" Target="../charts/chart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10" Type="http://schemas.openxmlformats.org/officeDocument/2006/relationships/chart" Target="../charts/chart17.xml"/><Relationship Id="rId4" Type="http://schemas.openxmlformats.org/officeDocument/2006/relationships/chart" Target="../charts/chart11.xml"/><Relationship Id="rId9" Type="http://schemas.openxmlformats.org/officeDocument/2006/relationships/chart" Target="../charts/char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2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0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hyperlink" Target="consultantplus://offline/ref=2CE4A8D6D562E850C4CF6C81AF09F917E8D48D66FC83B30347A8FCC4D2O6w8I" TargetMode="External"/><Relationship Id="rId5" Type="http://schemas.openxmlformats.org/officeDocument/2006/relationships/hyperlink" Target="consultantplus://offline/ref=2CE4A8D6D562E850C4CF6C81AF09F917E8D48B65FF8CB30347A8FCC4D2O6w8I" TargetMode="External"/><Relationship Id="rId4" Type="http://schemas.openxmlformats.org/officeDocument/2006/relationships/hyperlink" Target="consultantplus://offline/ref=2CE4A8D6D562E850C4CF6C81AF09F917E8D58D67FC82B30347A8FCC4D2O6w8I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_____Microsoft_Office_Excel_97-20031.xls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_____Microsoft_Office_Excel_97-20032.xls"/><Relationship Id="rId4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diagramColors" Target="../diagrams/colors4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.xml"/><Relationship Id="rId12" Type="http://schemas.openxmlformats.org/officeDocument/2006/relationships/diagramQuickStyle" Target="../diagrams/quickStyl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11" Type="http://schemas.openxmlformats.org/officeDocument/2006/relationships/diagramLayout" Target="../diagrams/layout4.xml"/><Relationship Id="rId5" Type="http://schemas.openxmlformats.org/officeDocument/2006/relationships/diagramLayout" Target="../diagrams/layout3.xml"/><Relationship Id="rId10" Type="http://schemas.openxmlformats.org/officeDocument/2006/relationships/diagramData" Target="../diagrams/data4.xml"/><Relationship Id="rId4" Type="http://schemas.openxmlformats.org/officeDocument/2006/relationships/diagramData" Target="../diagrams/data3.xml"/><Relationship Id="rId9" Type="http://schemas.openxmlformats.org/officeDocument/2006/relationships/image" Target="../media/image8.png"/><Relationship Id="rId14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6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Relationship Id="rId9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928688"/>
            <a:ext cx="3500437" cy="57054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879600" y="142875"/>
            <a:ext cx="9858375" cy="9985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75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atin typeface="+mj-lt"/>
                <a:ea typeface="+mj-ea"/>
                <a:cs typeface="+mj-cs"/>
              </a:rPr>
              <a:t>Бюджет для граждан</a:t>
            </a:r>
            <a:endParaRPr lang="ru-RU" sz="6000" b="1" dirty="0">
              <a:solidFill>
                <a:schemeClr val="bg1"/>
              </a:solidFill>
              <a:latin typeface="Euphemia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308475" y="3000375"/>
            <a:ext cx="7429500" cy="29289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 бюджете Североуральского городского округа на 2014 год и плановый период 2015 и 2016 годов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Прогноз социально-экономического развития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3502124" y="1628800"/>
          <a:ext cx="8424936" cy="4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93812" y="1844824"/>
            <a:ext cx="2592288" cy="4464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Основой экономического потенциала Североуральского городского округа является добыча полезных ископаемых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На 1 января 2014 года на территории Североуральского городского округа зарегистрировано 372 юридических лица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Показатели занятости населения по отраслям экономики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333772" y="476672"/>
          <a:ext cx="12097344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Прогноз социально-экономического развития Финансовый результат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693812" y="1700808"/>
          <a:ext cx="544028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6598468" y="1700808"/>
          <a:ext cx="518457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Основные характеристики бюджета, </a:t>
            </a:r>
            <a:br>
              <a:rPr lang="ru-RU" sz="3200" b="1" dirty="0" smtClean="0"/>
            </a:br>
            <a:r>
              <a:rPr lang="ru-RU" sz="3200" b="1" dirty="0" smtClean="0"/>
              <a:t>млн.руб.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7" name="Схема 6"/>
          <p:cNvGraphicFramePr/>
          <p:nvPr/>
        </p:nvGraphicFramePr>
        <p:xfrm>
          <a:off x="837828" y="2204864"/>
          <a:ext cx="2880319" cy="3569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365625" y="1628775"/>
            <a:ext cx="2016125" cy="431800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на 2014 год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86575" y="1628775"/>
            <a:ext cx="2016125" cy="431800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на 2015 год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478963" y="1628775"/>
            <a:ext cx="2016125" cy="431800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на 2016 год</a:t>
            </a:r>
          </a:p>
        </p:txBody>
      </p:sp>
      <p:sp>
        <p:nvSpPr>
          <p:cNvPr id="12" name="Цилиндр 11"/>
          <p:cNvSpPr/>
          <p:nvPr/>
        </p:nvSpPr>
        <p:spPr>
          <a:xfrm>
            <a:off x="4294188" y="2492896"/>
            <a:ext cx="2160587" cy="720204"/>
          </a:xfrm>
          <a:prstGeom prst="can">
            <a:avLst/>
          </a:prstGeom>
          <a:solidFill>
            <a:srgbClr val="00B0F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/>
              <a:t>1338,0</a:t>
            </a:r>
          </a:p>
        </p:txBody>
      </p:sp>
      <p:sp>
        <p:nvSpPr>
          <p:cNvPr id="13" name="Цилиндр 12"/>
          <p:cNvSpPr/>
          <p:nvPr/>
        </p:nvSpPr>
        <p:spPr>
          <a:xfrm>
            <a:off x="6815138" y="2636912"/>
            <a:ext cx="2159000" cy="576188"/>
          </a:xfrm>
          <a:prstGeom prst="can">
            <a:avLst/>
          </a:prstGeom>
          <a:solidFill>
            <a:srgbClr val="00B0F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/>
              <a:t>1290,3</a:t>
            </a:r>
            <a:endParaRPr lang="ru-RU" sz="2400" dirty="0"/>
          </a:p>
        </p:txBody>
      </p:sp>
      <p:sp>
        <p:nvSpPr>
          <p:cNvPr id="14" name="Цилиндр 13"/>
          <p:cNvSpPr/>
          <p:nvPr/>
        </p:nvSpPr>
        <p:spPr>
          <a:xfrm>
            <a:off x="9407525" y="2708920"/>
            <a:ext cx="2159000" cy="504180"/>
          </a:xfrm>
          <a:prstGeom prst="can">
            <a:avLst/>
          </a:prstGeom>
          <a:solidFill>
            <a:srgbClr val="00B0F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1223,8</a:t>
            </a:r>
          </a:p>
        </p:txBody>
      </p:sp>
      <p:sp>
        <p:nvSpPr>
          <p:cNvPr id="15" name="Цилиндр 14"/>
          <p:cNvSpPr/>
          <p:nvPr/>
        </p:nvSpPr>
        <p:spPr>
          <a:xfrm>
            <a:off x="4294188" y="3429000"/>
            <a:ext cx="2160587" cy="936625"/>
          </a:xfrm>
          <a:prstGeom prst="can">
            <a:avLst/>
          </a:prstGeom>
          <a:solidFill>
            <a:srgbClr val="92D05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/>
              <a:t>1411,0</a:t>
            </a:r>
            <a:endParaRPr lang="ru-RU" sz="2400" dirty="0"/>
          </a:p>
        </p:txBody>
      </p:sp>
      <p:sp>
        <p:nvSpPr>
          <p:cNvPr id="16" name="Цилиндр 15"/>
          <p:cNvSpPr/>
          <p:nvPr/>
        </p:nvSpPr>
        <p:spPr>
          <a:xfrm>
            <a:off x="6815138" y="3573017"/>
            <a:ext cx="2159000" cy="792608"/>
          </a:xfrm>
          <a:prstGeom prst="can">
            <a:avLst/>
          </a:prstGeom>
          <a:solidFill>
            <a:srgbClr val="92D05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/>
              <a:t>1299,0</a:t>
            </a:r>
          </a:p>
        </p:txBody>
      </p:sp>
      <p:sp>
        <p:nvSpPr>
          <p:cNvPr id="17" name="Цилиндр 16"/>
          <p:cNvSpPr/>
          <p:nvPr/>
        </p:nvSpPr>
        <p:spPr>
          <a:xfrm>
            <a:off x="9407525" y="3501008"/>
            <a:ext cx="2159000" cy="864617"/>
          </a:xfrm>
          <a:prstGeom prst="can">
            <a:avLst/>
          </a:prstGeom>
          <a:solidFill>
            <a:srgbClr val="92D05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1230,4</a:t>
            </a:r>
          </a:p>
        </p:txBody>
      </p:sp>
      <p:sp>
        <p:nvSpPr>
          <p:cNvPr id="18" name="Цилиндр 17"/>
          <p:cNvSpPr/>
          <p:nvPr/>
        </p:nvSpPr>
        <p:spPr>
          <a:xfrm>
            <a:off x="4366220" y="4509120"/>
            <a:ext cx="2160587" cy="648395"/>
          </a:xfrm>
          <a:prstGeom prst="can">
            <a:avLst/>
          </a:prstGeom>
          <a:solidFill>
            <a:srgbClr val="7030A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/>
              <a:t>73,0</a:t>
            </a:r>
            <a:endParaRPr lang="ru-RU" sz="2400" dirty="0"/>
          </a:p>
        </p:txBody>
      </p:sp>
      <p:sp>
        <p:nvSpPr>
          <p:cNvPr id="19" name="Цилиндр 18"/>
          <p:cNvSpPr/>
          <p:nvPr/>
        </p:nvSpPr>
        <p:spPr>
          <a:xfrm>
            <a:off x="6815138" y="4652963"/>
            <a:ext cx="2159000" cy="504825"/>
          </a:xfrm>
          <a:prstGeom prst="can">
            <a:avLst/>
          </a:prstGeom>
          <a:solidFill>
            <a:srgbClr val="7030A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8,7</a:t>
            </a:r>
          </a:p>
        </p:txBody>
      </p:sp>
      <p:sp>
        <p:nvSpPr>
          <p:cNvPr id="20" name="Цилиндр 19"/>
          <p:cNvSpPr/>
          <p:nvPr/>
        </p:nvSpPr>
        <p:spPr>
          <a:xfrm>
            <a:off x="9407525" y="4724400"/>
            <a:ext cx="2159000" cy="433388"/>
          </a:xfrm>
          <a:prstGeom prst="can">
            <a:avLst/>
          </a:prstGeom>
          <a:solidFill>
            <a:srgbClr val="7030A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6,6</a:t>
            </a:r>
          </a:p>
        </p:txBody>
      </p:sp>
      <p:sp>
        <p:nvSpPr>
          <p:cNvPr id="22" name="Загнутый угол 21"/>
          <p:cNvSpPr/>
          <p:nvPr/>
        </p:nvSpPr>
        <p:spPr>
          <a:xfrm>
            <a:off x="261938" y="5373688"/>
            <a:ext cx="11664950" cy="1295400"/>
          </a:xfrm>
          <a:prstGeom prst="foldedCorner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18452" name="Прямоугольник 22"/>
          <p:cNvSpPr>
            <a:spLocks noChangeArrowheads="1"/>
          </p:cNvSpPr>
          <p:nvPr/>
        </p:nvSpPr>
        <p:spPr bwMode="auto">
          <a:xfrm>
            <a:off x="261938" y="5380038"/>
            <a:ext cx="11593512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Euphemia" pitchFamily="34" charset="0"/>
              </a:rPr>
              <a:t>Приоритетом бюджетной политики при формировании расходной части бюджета остается ее 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Euphemia" pitchFamily="34" charset="0"/>
              </a:rPr>
              <a:t>социальная направленность – более 80% расходов в трехлетнем периоде планируется направлять    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Euphemia" pitchFamily="34" charset="0"/>
              </a:rPr>
              <a:t>на социально-культурную сферу.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Euphemia" pitchFamily="34" charset="0"/>
              </a:rPr>
              <a:t>К концу трехлетнего периода объем расходов в расчете на 1 жителя СГО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Euphemia" pitchFamily="34" charset="0"/>
              </a:rPr>
              <a:t>возрастет до 28,5  тыс.руб.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Доходы бюджета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Вертикальный свиток 5"/>
          <p:cNvSpPr/>
          <p:nvPr/>
        </p:nvSpPr>
        <p:spPr>
          <a:xfrm flipH="1">
            <a:off x="333375" y="2997200"/>
            <a:ext cx="3627438" cy="3646488"/>
          </a:xfrm>
          <a:prstGeom prst="verticalScroll">
            <a:avLst>
              <a:gd name="adj" fmla="val 339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Налоговые доходы </a:t>
            </a:r>
            <a:r>
              <a:rPr lang="ru-RU" dirty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Поступление от уплаты федеральных, региональных и местных налогов и сборов, предусмотренных Налоговым Кодексом Российской Федерации, законодательством Свердловской области и решениями Думы Североуральского городского округа</a:t>
            </a:r>
          </a:p>
        </p:txBody>
      </p:sp>
      <p:sp>
        <p:nvSpPr>
          <p:cNvPr id="12" name="Вертикальный свиток 11"/>
          <p:cNvSpPr/>
          <p:nvPr/>
        </p:nvSpPr>
        <p:spPr>
          <a:xfrm flipH="1">
            <a:off x="4176713" y="2997200"/>
            <a:ext cx="3627437" cy="3646488"/>
          </a:xfrm>
          <a:prstGeom prst="verticalScroll">
            <a:avLst>
              <a:gd name="adj" fmla="val 339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Неналоговые доходы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Платежи, которые включают в себя: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•доходы от использования и продажи имущества;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•платные услуги казенных учреждений;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•штрафы за нарушение законодательства;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•иные неналоговые доходы</a:t>
            </a:r>
          </a:p>
        </p:txBody>
      </p:sp>
      <p:sp>
        <p:nvSpPr>
          <p:cNvPr id="13" name="Вертикальный свиток 12"/>
          <p:cNvSpPr/>
          <p:nvPr/>
        </p:nvSpPr>
        <p:spPr>
          <a:xfrm flipH="1">
            <a:off x="8066088" y="2997200"/>
            <a:ext cx="3627437" cy="3646488"/>
          </a:xfrm>
          <a:prstGeom prst="verticalScroll">
            <a:avLst>
              <a:gd name="adj" fmla="val 339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Безвозмездные поступления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Поступления в местный бюджет из областного бюджета межбюджетных трансфертов в виде дотаций, субсидий, субвенций и иных межбюджетных трансфертов, а также поступления от физических и юридических лиц (кроме налоговых и неналоговых доходов)</a:t>
            </a:r>
          </a:p>
        </p:txBody>
      </p:sp>
      <p:sp>
        <p:nvSpPr>
          <p:cNvPr id="14" name="Лента лицом вниз 13"/>
          <p:cNvSpPr/>
          <p:nvPr/>
        </p:nvSpPr>
        <p:spPr>
          <a:xfrm>
            <a:off x="406400" y="1700213"/>
            <a:ext cx="11160125" cy="792162"/>
          </a:xfrm>
          <a:prstGeom prst="ribbon">
            <a:avLst>
              <a:gd name="adj1" fmla="val 16667"/>
              <a:gd name="adj2" fmla="val 691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Доходы бюджета </a:t>
            </a:r>
            <a:r>
              <a:rPr lang="ru-RU" sz="2000" dirty="0"/>
              <a:t>- поступающие в бюджет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денежные средства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1917700" y="2565400"/>
            <a:ext cx="431800" cy="3587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16" name="Стрелка вниз 15"/>
          <p:cNvSpPr/>
          <p:nvPr/>
        </p:nvSpPr>
        <p:spPr>
          <a:xfrm>
            <a:off x="5734050" y="2565400"/>
            <a:ext cx="431800" cy="3587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17" name="Стрелка вниз 16"/>
          <p:cNvSpPr/>
          <p:nvPr/>
        </p:nvSpPr>
        <p:spPr>
          <a:xfrm>
            <a:off x="9694863" y="2565400"/>
            <a:ext cx="431800" cy="3587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5400" b="1" dirty="0" smtClean="0"/>
              <a:t>Нормативы отчислений</a:t>
            </a:r>
            <a:endParaRPr lang="ru-RU" sz="54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909638" y="1579563"/>
          <a:ext cx="10369153" cy="5006085"/>
        </p:xfrm>
        <a:graphic>
          <a:graphicData uri="http://schemas.openxmlformats.org/drawingml/2006/table">
            <a:tbl>
              <a:tblPr firstRow="1" firstCol="1" bandRow="1">
                <a:tableStyleId>{D113A9D2-9D6B-4929-AA2D-F23B5EE8CBE7}</a:tableStyleId>
              </a:tblPr>
              <a:tblGrid>
                <a:gridCol w="4132068"/>
                <a:gridCol w="1247417"/>
                <a:gridCol w="1247417"/>
                <a:gridCol w="1247417"/>
                <a:gridCol w="1247417"/>
                <a:gridCol w="1247417"/>
              </a:tblGrid>
              <a:tr h="369202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Налоги и сборы, установленные законодательством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Норматив отчисления в </a:t>
                      </a:r>
                      <a:r>
                        <a:rPr lang="ru-RU" sz="1200" u="none" strike="noStrike" dirty="0" smtClean="0"/>
                        <a:t>бюджет </a:t>
                      </a:r>
                      <a:r>
                        <a:rPr lang="ru-RU" sz="1200" u="none" strike="noStrike" dirty="0"/>
                        <a:t>Североуральского городского округа (%)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81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/>
                        <a:t>2012 год</a:t>
                      </a:r>
                      <a:endParaRPr lang="ru-RU" sz="12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/>
                        <a:t>2013 год</a:t>
                      </a:r>
                      <a:endParaRPr lang="ru-RU" sz="12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/>
                        <a:t>2014 год</a:t>
                      </a:r>
                      <a:endParaRPr lang="ru-RU" sz="12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/>
                        <a:t>2015 год</a:t>
                      </a:r>
                      <a:endParaRPr lang="ru-RU" sz="12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/>
                        <a:t>2016 год</a:t>
                      </a:r>
                      <a:endParaRPr lang="ru-RU" sz="12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95093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/>
                        <a:t>I. </a:t>
                      </a:r>
                      <a:r>
                        <a:rPr lang="ru-RU" sz="1200" u="none" strike="noStrike" dirty="0"/>
                        <a:t>Федеральные налоги</a:t>
                      </a:r>
                      <a:endParaRPr lang="ru-RU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869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1. Налог на доходы физических лиц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/>
                        <a:t>48</a:t>
                      </a:r>
                      <a:endParaRPr lang="ru-RU" sz="12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/>
                        <a:t>64</a:t>
                      </a:r>
                      <a:endParaRPr lang="ru-RU" sz="12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/>
                        <a:t>58</a:t>
                      </a:r>
                      <a:endParaRPr lang="ru-RU" sz="12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/>
                        <a:t>55</a:t>
                      </a:r>
                      <a:endParaRPr lang="ru-RU" sz="12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/>
                        <a:t>55</a:t>
                      </a:r>
                      <a:endParaRPr lang="ru-RU" sz="12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6973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2. Акцизы на нефтепродукты (от 10%, направляемых из областного бюджета в местные бюджеты)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/>
                        <a:t>0</a:t>
                      </a:r>
                      <a:endParaRPr lang="ru-RU" sz="12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/>
                        <a:t>0</a:t>
                      </a:r>
                      <a:endParaRPr lang="ru-RU" sz="12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/>
                        <a:t>0,10351</a:t>
                      </a:r>
                      <a:endParaRPr lang="ru-RU" sz="12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/>
                        <a:t>0,10351</a:t>
                      </a:r>
                      <a:endParaRPr lang="ru-RU" sz="12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/>
                        <a:t>0,10351</a:t>
                      </a:r>
                      <a:endParaRPr lang="ru-RU" sz="12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5230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3. Государственная пошлина (в зависимости от установленных полномочий)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100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/>
                        <a:t>100</a:t>
                      </a:r>
                      <a:endParaRPr lang="ru-RU" sz="12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/>
                        <a:t>100</a:t>
                      </a:r>
                      <a:endParaRPr lang="ru-RU" sz="12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/>
                        <a:t>100</a:t>
                      </a:r>
                      <a:endParaRPr lang="ru-RU" sz="12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/>
                        <a:t>100</a:t>
                      </a:r>
                      <a:endParaRPr lang="ru-RU" sz="12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95093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II. Налоги со специальными налоговыми режимами</a:t>
                      </a:r>
                      <a:endParaRPr lang="ru-RU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869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1. Единый налог на вмененный доход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/>
                        <a:t>100</a:t>
                      </a:r>
                      <a:endParaRPr lang="ru-RU" sz="12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/>
                        <a:t>100</a:t>
                      </a:r>
                      <a:endParaRPr lang="ru-RU" sz="12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/>
                        <a:t>100</a:t>
                      </a:r>
                      <a:endParaRPr lang="ru-RU" sz="12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/>
                        <a:t>100</a:t>
                      </a:r>
                      <a:endParaRPr lang="ru-RU" sz="12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/>
                        <a:t>100</a:t>
                      </a:r>
                      <a:endParaRPr lang="ru-RU" sz="12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4869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2. Единый сельскохозяйственный налог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/>
                        <a:t>70</a:t>
                      </a:r>
                      <a:endParaRPr lang="ru-RU" sz="12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100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/>
                        <a:t>100</a:t>
                      </a:r>
                      <a:endParaRPr lang="ru-RU" sz="12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/>
                        <a:t>100</a:t>
                      </a:r>
                      <a:endParaRPr lang="ru-RU" sz="12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/>
                        <a:t>100</a:t>
                      </a:r>
                      <a:endParaRPr lang="ru-RU" sz="12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5230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3 . Налог, взимаемый в связи с применением патентной </a:t>
                      </a:r>
                      <a:r>
                        <a:rPr lang="ru-RU" sz="1200" u="none" strike="noStrike" dirty="0" smtClean="0"/>
                        <a:t>системы </a:t>
                      </a:r>
                      <a:r>
                        <a:rPr lang="ru-RU" sz="1200" u="none" strike="noStrike" dirty="0"/>
                        <a:t>налогообложения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/>
                        <a:t>0</a:t>
                      </a:r>
                      <a:endParaRPr lang="ru-RU" sz="12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100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100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/>
                        <a:t>100</a:t>
                      </a:r>
                      <a:endParaRPr lang="ru-RU" sz="12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/>
                        <a:t>100</a:t>
                      </a:r>
                      <a:endParaRPr lang="ru-RU" sz="12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95093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/>
                        <a:t>III. </a:t>
                      </a:r>
                      <a:r>
                        <a:rPr lang="ru-RU" sz="1200" u="none" strike="noStrike" dirty="0"/>
                        <a:t>Региональные налоги</a:t>
                      </a:r>
                      <a:endParaRPr lang="ru-RU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509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/>
                        <a:t>-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/>
                        <a:t> </a:t>
                      </a:r>
                      <a:endParaRPr lang="ru-RU" sz="12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/>
                        <a:t> </a:t>
                      </a:r>
                      <a:endParaRPr lang="ru-RU" sz="12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/>
                        <a:t> </a:t>
                      </a:r>
                      <a:endParaRPr lang="ru-RU" sz="12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 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 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95093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/>
                        <a:t>IV. </a:t>
                      </a:r>
                      <a:r>
                        <a:rPr lang="ru-RU" sz="1200" u="none" strike="noStrike" dirty="0"/>
                        <a:t>Местные налоги</a:t>
                      </a:r>
                      <a:endParaRPr lang="ru-RU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869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1. Налог на имущество физических лиц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100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100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100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100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/>
                        <a:t>100</a:t>
                      </a:r>
                      <a:endParaRPr lang="ru-RU" sz="12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9509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/>
                        <a:t>2. Земельный налог</a:t>
                      </a:r>
                      <a:endParaRPr lang="ru-RU" sz="12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/>
                        <a:t>100</a:t>
                      </a:r>
                      <a:endParaRPr lang="ru-RU" sz="12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/>
                        <a:t>100</a:t>
                      </a:r>
                      <a:endParaRPr lang="ru-RU" sz="12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/>
                        <a:t>100</a:t>
                      </a:r>
                      <a:endParaRPr lang="ru-RU" sz="12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100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100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400" b="1" dirty="0" smtClean="0"/>
              <a:t>Динамика поступления доходов</a:t>
            </a:r>
            <a:endParaRPr lang="ru-RU" sz="44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89756" y="1844824"/>
          <a:ext cx="11736908" cy="1614112"/>
        </p:xfrm>
        <a:graphic>
          <a:graphicData uri="http://schemas.openxmlformats.org/drawingml/2006/table">
            <a:tbl>
              <a:tblPr firstRow="1" firstCol="1" bandRow="1">
                <a:tableStyleId>{D113A9D2-9D6B-4929-AA2D-F23B5EE8CBE7}</a:tableStyleId>
              </a:tblPr>
              <a:tblGrid>
                <a:gridCol w="4262223"/>
                <a:gridCol w="1278376"/>
                <a:gridCol w="1659981"/>
                <a:gridCol w="1359468"/>
                <a:gridCol w="1588430"/>
                <a:gridCol w="1588430"/>
              </a:tblGrid>
              <a:tr h="309862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/>
                        <a:t> 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2012 год отчет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2013 отчет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/>
                        <a:t>2014 год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/>
                        <a:t>2015 год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/>
                        <a:t>2016 год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15493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/>
                        <a:t>Налоговые доходы (тыс.руб.)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/>
                        <a:t>301 622  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414 924  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437 405  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/>
                        <a:t>457 383  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/>
                        <a:t>501 607  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18327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/>
                        <a:t>Неналоговые доходы (тыс.руб.)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/>
                        <a:t>86 155  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77 002  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66 </a:t>
                      </a:r>
                      <a:r>
                        <a:rPr lang="ru-RU" sz="1000" u="none" strike="noStrike" dirty="0" smtClean="0"/>
                        <a:t>912 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/>
                        <a:t>70 264  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/>
                        <a:t>74 016  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15493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/>
                        <a:t>Безвозмездные поступлений (тыс.руб.)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/>
                        <a:t>481 497  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619 827  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833654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762687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648 166  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19138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/>
                        <a:t>Итого доходов (тыс.руб.)</a:t>
                      </a:r>
                      <a:endParaRPr lang="ru-RU" sz="1000" b="1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869 273  </a:t>
                      </a:r>
                      <a:endParaRPr lang="ru-RU" sz="1000" b="1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1 111 753  </a:t>
                      </a:r>
                      <a:endParaRPr lang="ru-RU" sz="1000" b="1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1337971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1290334</a:t>
                      </a:r>
                      <a:endParaRPr lang="ru-RU" sz="1000" b="1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/>
                        <a:t>1 223 789  </a:t>
                      </a:r>
                      <a:endParaRPr lang="ru-RU" sz="1000" b="1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30986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/>
                        <a:t>Объем доходов на 1 жителя Североуральского городского округа (руб., коп.)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19 937,46  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25 675,59  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30900,02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29799,86 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28 263,03  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30986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/>
                        <a:t>Численность постоянного населения Североуральского городского округа (тыс.чел.)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/>
                        <a:t>43,6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43,3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43,3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43,3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43,3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7" name="Chart 2"/>
          <p:cNvGraphicFramePr>
            <a:graphicFrameLocks/>
          </p:cNvGraphicFramePr>
          <p:nvPr/>
        </p:nvGraphicFramePr>
        <p:xfrm>
          <a:off x="5973763" y="147478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3"/>
          <p:cNvGraphicFramePr>
            <a:graphicFrameLocks/>
          </p:cNvGraphicFramePr>
          <p:nvPr/>
        </p:nvGraphicFramePr>
        <p:xfrm>
          <a:off x="5973763" y="147478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4"/>
          <p:cNvGraphicFramePr>
            <a:graphicFrameLocks/>
          </p:cNvGraphicFramePr>
          <p:nvPr/>
        </p:nvGraphicFramePr>
        <p:xfrm>
          <a:off x="5973763" y="147478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Chart 6"/>
          <p:cNvGraphicFramePr>
            <a:graphicFrameLocks/>
          </p:cNvGraphicFramePr>
          <p:nvPr/>
        </p:nvGraphicFramePr>
        <p:xfrm>
          <a:off x="5973763" y="147478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Chart 7"/>
          <p:cNvGraphicFramePr>
            <a:graphicFrameLocks/>
          </p:cNvGraphicFramePr>
          <p:nvPr/>
        </p:nvGraphicFramePr>
        <p:xfrm>
          <a:off x="5973763" y="147478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3" name="Chart 8"/>
          <p:cNvGraphicFramePr>
            <a:graphicFrameLocks/>
          </p:cNvGraphicFramePr>
          <p:nvPr/>
        </p:nvGraphicFramePr>
        <p:xfrm>
          <a:off x="5973763" y="147478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4" name="Chart 9"/>
          <p:cNvGraphicFramePr>
            <a:graphicFrameLocks/>
          </p:cNvGraphicFramePr>
          <p:nvPr/>
        </p:nvGraphicFramePr>
        <p:xfrm>
          <a:off x="736562" y="3071810"/>
          <a:ext cx="11144328" cy="4070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400" b="1" dirty="0" smtClean="0"/>
              <a:t>Структура доходов бюджета</a:t>
            </a:r>
            <a:endParaRPr lang="ru-RU" sz="44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77838" y="1700213"/>
          <a:ext cx="4610099" cy="85725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880124"/>
                <a:gridCol w="903009"/>
                <a:gridCol w="826966"/>
              </a:tblGrid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/>
                        <a:t>(в тыс.руб.)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/>
                        <a:t>2014 год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/>
                        <a:t>Налоговые доходы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437 405  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 smtClean="0"/>
                        <a:t>33%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/>
                        <a:t>Неналоговые доходы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/>
                        <a:t>66 </a:t>
                      </a:r>
                      <a:r>
                        <a:rPr lang="ru-RU" sz="1000" u="none" strike="noStrike" dirty="0" smtClean="0"/>
                        <a:t>912  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 smtClean="0"/>
                        <a:t>5%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/>
                        <a:t>Безвозмездные поступлений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 smtClean="0"/>
                        <a:t>833654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 smtClean="0"/>
                        <a:t>62%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/>
                        <a:t>Итого доходов</a:t>
                      </a:r>
                      <a:endParaRPr lang="ru-RU" sz="1000" b="1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 smtClean="0"/>
                        <a:t>1337971  </a:t>
                      </a:r>
                      <a:endParaRPr lang="ru-RU" sz="10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/>
                        <a:t>100%</a:t>
                      </a:r>
                      <a:endParaRPr lang="ru-RU" sz="10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77838" y="2636838"/>
          <a:ext cx="4610099" cy="1173088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880124"/>
                <a:gridCol w="903009"/>
                <a:gridCol w="826966"/>
              </a:tblGrid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/>
                        <a:t>Налоговые доходы</a:t>
                      </a:r>
                      <a:endParaRPr lang="ru-RU" sz="1000" b="1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437 405  </a:t>
                      </a:r>
                      <a:endParaRPr lang="ru-RU" sz="1000" b="1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100%</a:t>
                      </a:r>
                      <a:endParaRPr lang="ru-RU" sz="1000" b="1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/>
                        <a:t>Налог на доходы физических лиц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381 019  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87%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06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/>
                        <a:t>Акцизы по подакцизным </a:t>
                      </a:r>
                      <a:r>
                        <a:rPr lang="ru-RU" sz="1000" u="none" strike="noStrike" dirty="0" smtClean="0"/>
                        <a:t>товарам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11 613  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3%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/>
                        <a:t>Налоги на совокупный </a:t>
                      </a:r>
                      <a:r>
                        <a:rPr lang="ru-RU" sz="1000" u="none" strike="noStrike" dirty="0" smtClean="0"/>
                        <a:t>доход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/>
                        <a:t>23 509  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/>
                        <a:t>5%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/>
                        <a:t>Земельный налог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16 946  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4%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/>
                        <a:t>Налог на имущество физических лиц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4 318  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/>
                        <a:t>1%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77838" y="3860800"/>
          <a:ext cx="4610099" cy="1724025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880124"/>
                <a:gridCol w="903009"/>
                <a:gridCol w="826966"/>
              </a:tblGrid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/>
                        <a:t>Неналоговые доходы</a:t>
                      </a:r>
                      <a:endParaRPr lang="ru-RU" sz="1000" b="1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 smtClean="0"/>
                        <a:t>66912  </a:t>
                      </a:r>
                      <a:endParaRPr lang="ru-RU" sz="10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/>
                        <a:t>100%</a:t>
                      </a:r>
                      <a:endParaRPr lang="ru-RU" sz="10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/>
                        <a:t>Государственная пошлина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3 248  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5%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/>
                        <a:t>Доходы от использования имущества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/>
                        <a:t>44 964  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67%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/>
                        <a:t>Плата за негативное воздействие на окружающую среду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5 505  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8%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/>
                        <a:t>Доходы от оказания платных услуг и компенсации затрат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 smtClean="0"/>
                        <a:t>7374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11%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/>
                        <a:t>Доходы от продажи материальных и нематериальных активов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3 659  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5%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/>
                        <a:t>Штрафы, санкции, возмещение ущерба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2 162  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/>
                        <a:t>3%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77838" y="5661025"/>
          <a:ext cx="4610099" cy="828675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880124"/>
                <a:gridCol w="903009"/>
                <a:gridCol w="826966"/>
              </a:tblGrid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/>
                        <a:t>Безвозмездные поступления </a:t>
                      </a:r>
                      <a:endParaRPr lang="ru-RU" sz="1000" b="1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 smtClean="0"/>
                        <a:t>833654</a:t>
                      </a:r>
                      <a:endParaRPr lang="ru-RU" sz="10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100%</a:t>
                      </a:r>
                      <a:endParaRPr lang="ru-RU" sz="1000" b="1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/>
                        <a:t>Дотации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/>
                        <a:t>9 654  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 smtClean="0"/>
                        <a:t>1%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/>
                        <a:t>Субсидии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 smtClean="0"/>
                        <a:t>381380  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 smtClean="0"/>
                        <a:t>46%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/>
                        <a:t>Субвенции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 smtClean="0"/>
                        <a:t>415876  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 smtClean="0"/>
                        <a:t>50%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latin typeface="Arial"/>
                        </a:rPr>
                        <a:t>Иные межбюджетные трансферты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Arial"/>
                        </a:rPr>
                        <a:t>26744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Arial"/>
                        </a:rPr>
                        <a:t>3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Chart 2"/>
          <p:cNvGraphicFramePr>
            <a:graphicFrameLocks/>
          </p:cNvGraphicFramePr>
          <p:nvPr/>
        </p:nvGraphicFramePr>
        <p:xfrm>
          <a:off x="5662364" y="1124744"/>
          <a:ext cx="5256584" cy="2022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3"/>
          <p:cNvGraphicFramePr>
            <a:graphicFrameLocks/>
          </p:cNvGraphicFramePr>
          <p:nvPr/>
        </p:nvGraphicFramePr>
        <p:xfrm>
          <a:off x="7607300" y="2204864"/>
          <a:ext cx="4581525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hart 4"/>
          <p:cNvGraphicFramePr>
            <a:graphicFrameLocks/>
          </p:cNvGraphicFramePr>
          <p:nvPr/>
        </p:nvGraphicFramePr>
        <p:xfrm>
          <a:off x="5446340" y="3789040"/>
          <a:ext cx="4392488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Стрелка вправо 14"/>
          <p:cNvSpPr/>
          <p:nvPr/>
        </p:nvSpPr>
        <p:spPr>
          <a:xfrm>
            <a:off x="5157788" y="1989138"/>
            <a:ext cx="576262" cy="2159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16" name="Стрелка вправо 15"/>
          <p:cNvSpPr/>
          <p:nvPr/>
        </p:nvSpPr>
        <p:spPr>
          <a:xfrm>
            <a:off x="5157788" y="3141663"/>
            <a:ext cx="3024187" cy="2873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17" name="Стрелка вправо 16"/>
          <p:cNvSpPr/>
          <p:nvPr/>
        </p:nvSpPr>
        <p:spPr>
          <a:xfrm>
            <a:off x="5157788" y="4652963"/>
            <a:ext cx="360362" cy="2159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18" name="Стрелка вправо 17"/>
          <p:cNvSpPr/>
          <p:nvPr/>
        </p:nvSpPr>
        <p:spPr>
          <a:xfrm>
            <a:off x="5157788" y="5732463"/>
            <a:ext cx="3024187" cy="2889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graphicFrame>
        <p:nvGraphicFramePr>
          <p:cNvPr id="19" name="Chart 5"/>
          <p:cNvGraphicFramePr>
            <a:graphicFrameLocks/>
          </p:cNvGraphicFramePr>
          <p:nvPr/>
        </p:nvGraphicFramePr>
        <p:xfrm>
          <a:off x="8182644" y="5157192"/>
          <a:ext cx="4514850" cy="1457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600" b="1" dirty="0" smtClean="0"/>
              <a:t>Структура налоговых доходов бюджета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33375" y="1628775"/>
          <a:ext cx="11593286" cy="5040566"/>
        </p:xfrm>
        <a:graphic>
          <a:graphicData uri="http://schemas.openxmlformats.org/drawingml/2006/table">
            <a:tbl>
              <a:tblPr firstRow="1" firstCol="1" bandRow="1">
                <a:tableStyleId>{D113A9D2-9D6B-4929-AA2D-F23B5EE8CBE7}</a:tableStyleId>
              </a:tblPr>
              <a:tblGrid>
                <a:gridCol w="3306719"/>
                <a:gridCol w="759437"/>
                <a:gridCol w="866233"/>
                <a:gridCol w="759437"/>
                <a:gridCol w="759437"/>
                <a:gridCol w="933476"/>
                <a:gridCol w="759437"/>
                <a:gridCol w="917653"/>
                <a:gridCol w="759437"/>
                <a:gridCol w="1012583"/>
                <a:gridCol w="759437"/>
              </a:tblGrid>
              <a:tr h="281433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Налоги и сборы, установленные законодательством</a:t>
                      </a:r>
                      <a:endParaRPr lang="ru-RU" sz="1100" b="1" i="0" u="none" strike="noStrike" dirty="0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/>
                        <a:t>Объем доходов (тыс.руб.), удельный вес в общем объеме налоговых доходов (%)</a:t>
                      </a:r>
                      <a:endParaRPr lang="ru-RU" sz="1100" b="1" i="0" u="none" strike="noStrike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14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/>
                        <a:t>2012 год (отчет)</a:t>
                      </a:r>
                      <a:endParaRPr lang="ru-RU" sz="1100" b="1" i="0" u="none" strike="noStrike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/>
                        <a:t>2013 год (отчет)</a:t>
                      </a:r>
                      <a:endParaRPr lang="ru-RU" sz="1100" b="1" i="0" u="none" strike="noStrike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/>
                        <a:t>2014 года</a:t>
                      </a:r>
                      <a:endParaRPr lang="ru-RU" sz="1100" b="1" i="0" u="none" strike="noStrike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/>
                        <a:t>2015 год</a:t>
                      </a:r>
                      <a:endParaRPr lang="ru-RU" sz="1100" b="1" i="0" u="none" strike="noStrike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/>
                        <a:t>2015 года</a:t>
                      </a:r>
                      <a:endParaRPr lang="ru-RU" sz="1100" b="1" i="0" u="none" strike="noStrike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143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/>
                        <a:t>Налоговые доходы - всего, в том числе:</a:t>
                      </a:r>
                      <a:endParaRPr lang="ru-RU" sz="1100" b="1" i="0" u="none" strike="noStrike" dirty="0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301 621,7  </a:t>
                      </a:r>
                      <a:endParaRPr lang="ru-RU" sz="1100" b="1" i="0" u="none" strike="noStrike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100,00%</a:t>
                      </a:r>
                      <a:endParaRPr lang="ru-RU" sz="1100" b="1" i="0" u="none" strike="noStrike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414 923,9  </a:t>
                      </a:r>
                      <a:endParaRPr lang="ru-RU" sz="1100" b="1" i="0" u="none" strike="noStrike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100,00%</a:t>
                      </a:r>
                      <a:endParaRPr lang="ru-RU" sz="1100" b="1" i="0" u="none" strike="noStrike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437 405,0  </a:t>
                      </a:r>
                      <a:endParaRPr lang="ru-RU" sz="1100" b="1" i="0" u="none" strike="noStrike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100,00%</a:t>
                      </a:r>
                      <a:endParaRPr lang="ru-RU" sz="1100" b="1" i="0" u="none" strike="noStrike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457 383,0  </a:t>
                      </a:r>
                      <a:endParaRPr lang="ru-RU" sz="1100" b="1" i="0" u="none" strike="noStrike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100,00%</a:t>
                      </a:r>
                      <a:endParaRPr lang="ru-RU" sz="1100" b="1" i="0" u="none" strike="noStrike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501 607,0  </a:t>
                      </a:r>
                      <a:endParaRPr lang="ru-RU" sz="1100" b="1" i="0" u="none" strike="noStrike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100,00%</a:t>
                      </a:r>
                      <a:endParaRPr lang="ru-RU" sz="1100" b="1" i="0" u="none" strike="noStrike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95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/>
                        <a:t>Налог на доходы физических лиц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/>
                        <a:t>267591,4</a:t>
                      </a:r>
                      <a:endParaRPr lang="ru-RU" sz="1100" b="0" i="0" u="none" strike="noStrike" dirty="0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88,72%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380866,6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91,79%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381 019,0  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87,11%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399 245,0  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87,29%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441 565,0  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88,03%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926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/>
                        <a:t>Акцизы по подакцизным товарам (продукции), производимым на территории Российской Федерации</a:t>
                      </a:r>
                      <a:br>
                        <a:rPr lang="ru-RU" sz="1200" u="none" strike="noStrike" dirty="0"/>
                      </a:b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/>
                        <a:t>0</a:t>
                      </a:r>
                      <a:endParaRPr lang="ru-RU" sz="1100" b="0" i="0" u="none" strike="noStrike" dirty="0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/>
                        <a:t>0,00%</a:t>
                      </a:r>
                      <a:endParaRPr lang="ru-RU" sz="1100" b="0" i="0" u="none" strike="noStrike" dirty="0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/>
                        <a:t>0</a:t>
                      </a:r>
                      <a:endParaRPr lang="ru-RU" sz="1100" b="0" i="0" u="none" strike="noStrike" dirty="0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/>
                        <a:t> </a:t>
                      </a:r>
                      <a:endParaRPr lang="ru-RU" sz="1100" b="0" i="0" u="none" strike="noStrike" dirty="0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/>
                        <a:t>11 613,0  </a:t>
                      </a:r>
                      <a:endParaRPr lang="ru-RU" sz="1100" b="0" i="0" u="none" strike="noStrike" dirty="0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2,65%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11 613,0  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2,54%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11 613,0  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2,32%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39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/>
                        <a:t>Единый налог на вмененный доход для отдельных видов деятельности</a:t>
                      </a:r>
                      <a:endParaRPr lang="ru-RU" sz="1200" b="0" i="0" u="none" strike="noStrike">
                        <a:latin typeface="Times New Roman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21441,7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7,11%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19749,2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4,76%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/>
                        <a:t>22 950,0  </a:t>
                      </a:r>
                      <a:endParaRPr lang="ru-RU" sz="1100" b="0" i="0" u="none" strike="noStrike" dirty="0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/>
                        <a:t>5,25%</a:t>
                      </a:r>
                      <a:endParaRPr lang="ru-RU" sz="1100" b="0" i="0" u="none" strike="noStrike" dirty="0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24 120,0  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5,27%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25 351,0  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5,05%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95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/>
                        <a:t>Единый сельскохозяйственный налог</a:t>
                      </a:r>
                      <a:endParaRPr lang="ru-RU" sz="1200" b="0" i="0" u="none" strike="noStrike">
                        <a:latin typeface="Times New Roman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42,8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0,01%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39,7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0,01%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81,0  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/>
                        <a:t>0,02%</a:t>
                      </a:r>
                      <a:endParaRPr lang="ru-RU" sz="1100" b="0" i="0" u="none" strike="noStrike" dirty="0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/>
                        <a:t>85,0  </a:t>
                      </a:r>
                      <a:endParaRPr lang="ru-RU" sz="1100" b="0" i="0" u="none" strike="noStrike" dirty="0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0,02%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90,0  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0,02%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39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/>
                        <a:t>Налог, взимаемый в связи с применением патентной системы налогообложения</a:t>
                      </a:r>
                      <a:endParaRPr lang="ru-RU" sz="1200" b="0" i="0" u="none" strike="noStrike">
                        <a:latin typeface="Times New Roman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0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0,00%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674,3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0,16%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478,0  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0,11%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/>
                        <a:t>511,0  </a:t>
                      </a:r>
                      <a:endParaRPr lang="ru-RU" sz="1100" b="0" i="0" u="none" strike="noStrike" dirty="0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/>
                        <a:t>0,11%</a:t>
                      </a:r>
                      <a:endParaRPr lang="ru-RU" sz="1100" b="0" i="0" u="none" strike="noStrike" dirty="0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552,0  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0,11%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95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/>
                        <a:t>Налог на имущество физических лиц</a:t>
                      </a:r>
                      <a:endParaRPr lang="ru-RU" sz="1200" b="0" i="0" u="none" strike="noStrike">
                        <a:latin typeface="Times New Roman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2830,7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0,94%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4125,7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0,99%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4 318,0  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0,99%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4 694,0  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/>
                        <a:t>1,03%</a:t>
                      </a:r>
                      <a:endParaRPr lang="ru-RU" sz="1100" b="0" i="0" u="none" strike="noStrike" dirty="0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/>
                        <a:t>5 149,0  </a:t>
                      </a:r>
                      <a:endParaRPr lang="ru-RU" sz="1100" b="0" i="0" u="none" strike="noStrike" dirty="0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1,03%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95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/>
                        <a:t>Земельный налог</a:t>
                      </a:r>
                      <a:endParaRPr lang="ru-RU" sz="1200" b="0" i="0" u="none" strike="noStrike">
                        <a:latin typeface="Times New Roman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9715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3,22%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9468,4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2,28%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16 946,0  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3,87%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17 115,0  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3,74%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/>
                        <a:t>17 287,0  </a:t>
                      </a:r>
                      <a:endParaRPr lang="ru-RU" sz="1100" b="0" i="0" u="none" strike="noStrike" dirty="0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3,45%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39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/>
                        <a:t>Задолженность и перерасчеты по отмененным налогам, сборам и иным обязательным платежам</a:t>
                      </a:r>
                      <a:endParaRPr lang="ru-RU" sz="1200" b="0" i="0" u="none" strike="noStrike">
                        <a:latin typeface="Times New Roman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0,1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0,00%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0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0,00%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0,0  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0,00%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0,0  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0,00%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/>
                        <a:t>0,0  </a:t>
                      </a:r>
                      <a:endParaRPr lang="ru-RU" sz="1100" b="0" i="0" u="none" strike="noStrike" dirty="0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/>
                        <a:t>0,00%</a:t>
                      </a:r>
                      <a:endParaRPr lang="ru-RU" sz="1100" b="0" i="0" u="none" strike="noStrike" dirty="0">
                        <a:latin typeface="Arial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 sz="1200" b="1" i="0" u="none" strike="noStrike" kern="1200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2800" b="1" dirty="0" smtClean="0">
                <a:solidFill>
                  <a:srgbClr val="000000"/>
                </a:solidFill>
                <a:latin typeface="Arial Cyr"/>
                <a:ea typeface="Arial Cyr"/>
                <a:cs typeface="Arial Cyr"/>
              </a:rPr>
              <a:t>Нормативы зачислений налога на доходы физических лиц в бюджет Североуральского городского округа</a:t>
            </a:r>
            <a:endParaRPr lang="ru-RU" sz="2800" b="1" dirty="0">
              <a:solidFill>
                <a:srgbClr val="000000"/>
              </a:solidFill>
              <a:latin typeface="Arial Cyr"/>
              <a:ea typeface="Arial Cyr"/>
              <a:cs typeface="Arial Cyr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6" name="Chart 1"/>
          <p:cNvGraphicFramePr>
            <a:graphicFrameLocks/>
          </p:cNvGraphicFramePr>
          <p:nvPr/>
        </p:nvGraphicFramePr>
        <p:xfrm>
          <a:off x="1197868" y="908720"/>
          <a:ext cx="10540146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2" name="TextBox 6"/>
          <p:cNvSpPr txBox="1">
            <a:spLocks noChangeArrowheads="1"/>
          </p:cNvSpPr>
          <p:nvPr/>
        </p:nvSpPr>
        <p:spPr bwMode="auto">
          <a:xfrm>
            <a:off x="3933825" y="1773238"/>
            <a:ext cx="5451475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endParaRPr lang="ru-RU" sz="2400">
              <a:latin typeface="Euphemia" pitchFamily="34" charset="0"/>
            </a:endParaRPr>
          </a:p>
          <a:p>
            <a:pPr>
              <a:lnSpc>
                <a:spcPct val="90000"/>
              </a:lnSpc>
            </a:pPr>
            <a:endParaRPr lang="ru-RU" sz="2400">
              <a:latin typeface="Euphemia" pitchFamily="34" charset="0"/>
            </a:endParaRPr>
          </a:p>
        </p:txBody>
      </p:sp>
      <p:pic>
        <p:nvPicPr>
          <p:cNvPr id="11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879600" y="142875"/>
            <a:ext cx="9858375" cy="9985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75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atin typeface="+mj-lt"/>
                <a:ea typeface="+mj-ea"/>
                <a:cs typeface="+mj-cs"/>
              </a:rPr>
              <a:t>Бюджет для граждан</a:t>
            </a:r>
            <a:endParaRPr lang="ru-RU" sz="6000" b="1" dirty="0">
              <a:solidFill>
                <a:schemeClr val="bg1"/>
              </a:solidFill>
              <a:latin typeface="Euphemia"/>
              <a:ea typeface="+mj-ea"/>
              <a:cs typeface="+mj-cs"/>
            </a:endParaRPr>
          </a:p>
        </p:txBody>
      </p:sp>
      <p:sp>
        <p:nvSpPr>
          <p:cNvPr id="10" name="Вертикальный свиток 9"/>
          <p:cNvSpPr/>
          <p:nvPr/>
        </p:nvSpPr>
        <p:spPr>
          <a:xfrm flipH="1">
            <a:off x="2925763" y="1700957"/>
            <a:ext cx="9001125" cy="3024187"/>
          </a:xfrm>
          <a:prstGeom prst="verticalScroll">
            <a:avLst>
              <a:gd name="adj" fmla="val 363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100" b="1" dirty="0"/>
          </a:p>
          <a:p>
            <a:pPr algn="ctr">
              <a:defRPr/>
            </a:pPr>
            <a:r>
              <a:rPr lang="ru-RU" sz="1600" b="1" dirty="0"/>
              <a:t>Уважаемые жители Североуральского городского округа!</a:t>
            </a:r>
            <a:endParaRPr lang="ru-RU" sz="1600" dirty="0"/>
          </a:p>
          <a:p>
            <a:pPr>
              <a:defRPr/>
            </a:pPr>
            <a:r>
              <a:rPr lang="ru-RU" sz="1100" b="1" dirty="0"/>
              <a:t> </a:t>
            </a:r>
            <a:endParaRPr lang="ru-RU" sz="1100" dirty="0"/>
          </a:p>
          <a:p>
            <a:pPr algn="ctr">
              <a:defRPr/>
            </a:pPr>
            <a:r>
              <a:rPr lang="ru-RU" sz="1100" dirty="0"/>
              <a:t>В Бюджетном послании Президента Российской Федерации говорится о необходимости обеспечения прозрачности и открытости бюджетного процесса.</a:t>
            </a:r>
          </a:p>
          <a:p>
            <a:pPr algn="ctr">
              <a:defRPr/>
            </a:pPr>
            <a:r>
              <a:rPr lang="ru-RU" sz="1100" dirty="0"/>
              <a:t> </a:t>
            </a:r>
          </a:p>
          <a:p>
            <a:pPr algn="ctr">
              <a:defRPr/>
            </a:pPr>
            <a:r>
              <a:rPr lang="ru-RU" sz="1100" dirty="0"/>
              <a:t>Одним из инструментов обеспечения прозрачности и публичности бюджета и бюджетного процесса для населения </a:t>
            </a:r>
            <a:r>
              <a:rPr lang="ru-RU" sz="1100" dirty="0" smtClean="0"/>
              <a:t>является  реализация </a:t>
            </a:r>
            <a:r>
              <a:rPr lang="ru-RU" sz="1100" dirty="0"/>
              <a:t>"открытого бюджета" – "Бюджет для граждан".</a:t>
            </a:r>
          </a:p>
          <a:p>
            <a:pPr algn="ctr">
              <a:defRPr/>
            </a:pPr>
            <a:r>
              <a:rPr lang="ru-RU" sz="1100" dirty="0"/>
              <a:t> </a:t>
            </a:r>
          </a:p>
          <a:p>
            <a:pPr algn="ctr">
              <a:defRPr/>
            </a:pPr>
            <a:r>
              <a:rPr lang="ru-RU" sz="1100" dirty="0"/>
              <a:t>Сегодня обеспечение открытости и прозрачности бюджетного процесса является одним из ключевых направлений деятельности Администрации Североуральского городского округа.</a:t>
            </a:r>
          </a:p>
          <a:p>
            <a:pPr algn="ctr">
              <a:defRPr/>
            </a:pPr>
            <a:r>
              <a:rPr lang="ru-RU" sz="1100" dirty="0"/>
              <a:t>Администрация Североуральского городского округа предлагает версию бюджета на 2014-2016 годы в форме презентационного материала.</a:t>
            </a:r>
          </a:p>
          <a:p>
            <a:pPr algn="ctr">
              <a:defRPr/>
            </a:pPr>
            <a:r>
              <a:rPr lang="ru-RU" sz="1100" dirty="0"/>
              <a:t>В «Бюджете для граждан» отражены основные </a:t>
            </a:r>
            <a:r>
              <a:rPr lang="ru-RU" sz="1100" dirty="0" smtClean="0"/>
              <a:t>направления </a:t>
            </a:r>
            <a:r>
              <a:rPr lang="ru-RU" sz="1100" dirty="0"/>
              <a:t>бюджета города: доходы бюджета; объемы бюджетных ассигнований по наиболее значимым расходным обязательствам; плановые значения отдельных показателей, характеризующих результаты использования бюджетных средств.</a:t>
            </a:r>
            <a:endParaRPr lang="ru-RU" sz="1200" dirty="0"/>
          </a:p>
        </p:txBody>
      </p:sp>
      <p:sp>
        <p:nvSpPr>
          <p:cNvPr id="12" name="Вертикальный свиток 11"/>
          <p:cNvSpPr/>
          <p:nvPr/>
        </p:nvSpPr>
        <p:spPr>
          <a:xfrm flipH="1">
            <a:off x="190500" y="4797425"/>
            <a:ext cx="11736388" cy="1916113"/>
          </a:xfrm>
          <a:prstGeom prst="verticalScroll">
            <a:avLst>
              <a:gd name="adj" fmla="val 774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100" b="1" dirty="0"/>
          </a:p>
          <a:p>
            <a:pPr algn="ctr">
              <a:defRPr/>
            </a:pPr>
            <a:endParaRPr lang="ru-RU" sz="1050" dirty="0"/>
          </a:p>
          <a:p>
            <a:pPr algn="ctr">
              <a:defRPr/>
            </a:pPr>
            <a:r>
              <a:rPr lang="ru-RU" sz="1100" dirty="0"/>
              <a:t>Администрация города заинтересована в участии как можно большего числа граждан  в решении вопросов, относящихся к бюджетному процессу. Важно и ценно мнение каждого гражданина, как по совершенствованию бюджетного процесса, так и по формированию доходной и расходной частей бюджета.</a:t>
            </a:r>
          </a:p>
          <a:p>
            <a:pPr algn="ctr">
              <a:defRPr/>
            </a:pPr>
            <a:r>
              <a:rPr lang="ru-RU" sz="1100" dirty="0"/>
              <a:t>Открытая публикация «Бюджета для граждан» позволит обеспечить доступ широкого круга граждан округа к всесторонней, своевременной, полной и сопоставимой информации по реализации бюджетной политики нашего города, в том числе в рамках муниципальных программ. Таким образом, каждый житель нашего города будет иметь возможность в полном объеме получить информацию о том, сколько город зарабатывает и сколько тратит. Каждый житель нашего города сможет самостоятельно ознакомиться с тем, каким образом расходуются бюджетные средства, какие задачи решаются при помощи бюджетных средств и какие программы являются для нас приоритетными; сможет разобраться в том, как бюджетная политика влияет на развитие нашего города, на улучшение качества жизни населения и каких результатов мы хотим добиться.</a:t>
            </a:r>
          </a:p>
          <a:p>
            <a:pPr algn="r">
              <a:defRPr/>
            </a:pPr>
            <a:r>
              <a:rPr lang="ru-RU" sz="1100" b="1" dirty="0"/>
              <a:t>С Уважением,</a:t>
            </a:r>
          </a:p>
          <a:p>
            <a:pPr algn="r">
              <a:defRPr/>
            </a:pPr>
            <a:r>
              <a:rPr lang="ru-RU" sz="1100" b="1" dirty="0" smtClean="0"/>
              <a:t>Глава Администрации Североуральского </a:t>
            </a:r>
            <a:r>
              <a:rPr lang="ru-RU" sz="1100" b="1" dirty="0"/>
              <a:t>городского округа В.А.Ильиных</a:t>
            </a:r>
          </a:p>
          <a:p>
            <a:pPr algn="ctr">
              <a:defRPr/>
            </a:pPr>
            <a:endParaRPr lang="ru-RU" sz="1200" dirty="0"/>
          </a:p>
        </p:txBody>
      </p:sp>
      <p:pic>
        <p:nvPicPr>
          <p:cNvPr id="66561" name="Picture 1" descr="F:\IMG_69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764" y="1916832"/>
            <a:ext cx="2547301" cy="275354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Особенности исчисления местных налогов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1557338"/>
            <a:ext cx="12188825" cy="647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Земельный налог введен на территории Североуральского городского округа Решением Североуральской муниципальной Думы от 18.11.2005 N 103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36538" y="2500313"/>
          <a:ext cx="11593288" cy="3953365"/>
        </p:xfrm>
        <a:graphic>
          <a:graphicData uri="http://schemas.openxmlformats.org/drawingml/2006/table">
            <a:tbl>
              <a:tblPr firstRow="1" firstCol="1" bandRow="1">
                <a:tableStyleId>{D113A9D2-9D6B-4929-AA2D-F23B5EE8CBE7}</a:tableStyleId>
              </a:tblPr>
              <a:tblGrid>
                <a:gridCol w="9433048"/>
                <a:gridCol w="2160240"/>
              </a:tblGrid>
              <a:tr h="722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  Вид разрешенного использования земельного участка  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4" marR="399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    Ставка  </a:t>
                      </a:r>
                      <a:r>
                        <a:rPr lang="ru-RU" sz="1200" dirty="0" smtClean="0"/>
                        <a:t>земельного  </a:t>
                      </a:r>
                      <a:endParaRPr lang="ru-RU" sz="12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    налога  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/>
                        <a:t>(процентов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от кадастровой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  стоимости) 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4" marR="39954" marT="0" marB="0" anchor="ctr"/>
                </a:tc>
              </a:tr>
              <a:tr h="135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Земельные участки: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4" marR="399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4" marR="39954" marT="0" marB="0"/>
                </a:tc>
              </a:tr>
              <a:tr h="180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отнесенные к землям сельскохозяйственного назначения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4" marR="399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     0,3     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4" marR="39954" marT="0" marB="0"/>
                </a:tc>
              </a:tr>
              <a:tr h="180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занятые жилищным фондом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4" marR="399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     0,3     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4" marR="39954" marT="0" marB="0"/>
                </a:tc>
              </a:tr>
              <a:tr h="235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для индивидуального жилищного строительства, личного подсобного хозяйства, дачного хозяйства                            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4" marR="399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     0,3     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4" marR="39954" marT="0" marB="0"/>
                </a:tc>
              </a:tr>
              <a:tr h="235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ограниченные в обороте, для обеспечения  обороны, безопасности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4" marR="399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     0,3     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4" marR="39954" marT="0" marB="0"/>
                </a:tc>
              </a:tr>
              <a:tr h="238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занятые объектами  ветеринарного обслуживания, объектами здравоохранения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4" marR="399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     0,5     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4" marR="39954" marT="0" marB="0"/>
                </a:tc>
              </a:tr>
              <a:tr h="5884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предназначенные для размещения административных и офисных зданий объектов образования, науки, социального обеспечения, физической культуры и спорта, культуры, искусства     объектов торговли, общественного питания, бытового  обслуживания, гостиниц, а также под автостоянками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4" marR="399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     0,5     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4" marR="39954" marT="0" marB="0"/>
                </a:tc>
              </a:tr>
              <a:tr h="510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Земельные участки, предназначенные для размещения </a:t>
                      </a:r>
                      <a:r>
                        <a:rPr lang="ru-RU" sz="1200" dirty="0" smtClean="0"/>
                        <a:t> производственных </a:t>
                      </a:r>
                      <a:r>
                        <a:rPr lang="ru-RU" sz="1200" dirty="0"/>
                        <a:t>и административных зданий, строений,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сооружений промышленности, коммунального хозяйства, </a:t>
                      </a:r>
                      <a:r>
                        <a:rPr lang="ru-RU" sz="1200" dirty="0" smtClean="0"/>
                        <a:t>материально-технического </a:t>
                      </a:r>
                      <a:r>
                        <a:rPr lang="ru-RU" sz="1200" dirty="0"/>
                        <a:t>снабжения, сбыта и заготовок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4" marR="399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     0,7     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4" marR="39954" marT="0" marB="0"/>
                </a:tc>
              </a:tr>
              <a:tr h="3610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Земельные участки, принадлежащие физическим лицам на праве собственности или праве постоянного (бессрочного) пользования под гаражами  или гаражными боксами                                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4" marR="399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     1,0     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4" marR="39954" marT="0" marB="0"/>
                </a:tc>
              </a:tr>
              <a:tr h="180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Прочие земельные участки                             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4" marR="399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     1,5     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4" marR="39954" marT="0" marB="0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Особенности исчисления местных налогов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1557338"/>
            <a:ext cx="12188825" cy="6477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Земельный налог введен на территории Североуральского городского округа Решением Североуральской муниципальной Думы от 18.11.2005 N 103</a:t>
            </a:r>
          </a:p>
        </p:txBody>
      </p:sp>
      <p:sp>
        <p:nvSpPr>
          <p:cNvPr id="11" name="Загнутый угол 10"/>
          <p:cNvSpPr/>
          <p:nvPr/>
        </p:nvSpPr>
        <p:spPr>
          <a:xfrm>
            <a:off x="261938" y="2349500"/>
            <a:ext cx="11664950" cy="4319588"/>
          </a:xfrm>
          <a:prstGeom prst="foldedCorner">
            <a:avLst>
              <a:gd name="adj" fmla="val 31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/>
              <a:t>Налоговые льготы: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/>
              <a:t>Освобождаются от налогообложения:</a:t>
            </a:r>
            <a:endParaRPr lang="ru-RU" sz="11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/>
              <a:t>1) пенсионеры по старости - женщины старше 55 лет, мужчины старше 60 </a:t>
            </a:r>
            <a:r>
              <a:rPr lang="ru-RU" sz="1100" dirty="0" smtClean="0"/>
              <a:t>лет, </a:t>
            </a:r>
            <a:r>
              <a:rPr lang="ru-RU" sz="1100" dirty="0"/>
              <a:t>за земли, занятые индивидуальными жилыми домами, личными подсобными хозяйствами (приусадебными участками), садовыми участками в коллективных садах и под гаражами (гаражными боксами).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/>
              <a:t>2) добровольные пожарные, сведения о которых содержатся в сводном реестре добровольных пожарных три и более года, в фиксированной денежной сумме в размере не более 500 рублей в отношении одного земельного участка.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/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/>
              <a:t>Налоговая база уменьшается на 10000 рублей на одного налогоплательщика в отношении земельного участка, следующих категорий налогоплательщиков: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/>
              <a:t>1) Героев Советского Союза, Героев Российской Федерации, полных кавалеров ордена Славы;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/>
              <a:t>2) инвалидов, имеющих I группу инвалидности, а также лиц, имеющих II группу инвалидности, установленную до 1 января 2004 года;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/>
              <a:t>3) инвалидов с детства;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/>
              <a:t>4) ветеранов и инвалидов Великой Отечественной войны, а также ветеранов и инвалидов боевых действий;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/>
              <a:t>5) физических лиц, имеющих право на получение социальной поддержки в соответствии с </a:t>
            </a:r>
            <a:r>
              <a:rPr lang="ru-RU" sz="1100" dirty="0">
                <a:hlinkClick r:id="rId4"/>
              </a:rPr>
              <a:t>Законом</a:t>
            </a:r>
            <a:r>
              <a:rPr lang="ru-RU" sz="1100" dirty="0"/>
              <a:t> Российской Федерации "О социальной защите граждан, подвергшихся воздействию радиации вследствие катастрофы на Чернобыльской АЭС" (в редакции Закона Российской Федерации от 18 июня 1992 года N 3061-1), в соответствии с Федеральным </a:t>
            </a:r>
            <a:r>
              <a:rPr lang="ru-RU" sz="1100" dirty="0">
                <a:hlinkClick r:id="rId5"/>
              </a:rPr>
              <a:t>законом</a:t>
            </a:r>
            <a:r>
              <a:rPr lang="ru-RU" sz="1100" dirty="0"/>
              <a:t> от 26 ноября 1998 года N 175-ФЗ "О социальной защите граждан Российской Федерации, подвергшихся воздействию радиации вследствие аварии в 1957 году на производственном объединении "Маяк" и сбросов радиоактивных отходов в реку </a:t>
            </a:r>
            <a:r>
              <a:rPr lang="ru-RU" sz="1100" dirty="0" err="1" smtClean="0"/>
              <a:t>Теча</a:t>
            </a:r>
            <a:r>
              <a:rPr lang="ru-RU" sz="1100" dirty="0" smtClean="0"/>
              <a:t> </a:t>
            </a:r>
            <a:r>
              <a:rPr lang="ru-RU" sz="1100" dirty="0"/>
              <a:t>и в соответствии с Федеральным </a:t>
            </a:r>
            <a:r>
              <a:rPr lang="ru-RU" sz="1100" dirty="0">
                <a:hlinkClick r:id="rId6"/>
              </a:rPr>
              <a:t>законом</a:t>
            </a:r>
            <a:r>
              <a:rPr lang="ru-RU" sz="1100" dirty="0"/>
              <a:t> от 10 января 2002 года N 2-ФЗ "О социальных гарантиях гражданам, подвергшимся радиационному воздействию вследствие ядерных испытаний на Семипалатинском полигоне";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/>
              <a:t>6) физических лиц, принимавших в составе подразделений особого риска непосредственное участие в испытаниях ядерного и термоядерного оружия, ликвидации аварий ядерных установок на средствах вооружения и военных объектах;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/>
              <a:t>7) физических лиц, получивших или перенесших лучевую болезнь или ставших инвалидами в результате испытаний, учений и иных работ, связанных с любыми видами ядерных установок, включая ядерное оружие и космическую технику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Особенности исчисления местных налогов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1557338"/>
            <a:ext cx="12188825" cy="647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Налог на имущество физических лиц установлен решением Североуральской муниципальной Думы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от 26 октября 2005 г. N 82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278063" y="2349500"/>
          <a:ext cx="7272808" cy="4386846"/>
        </p:xfrm>
        <a:graphic>
          <a:graphicData uri="http://schemas.openxmlformats.org/drawingml/2006/table">
            <a:tbl>
              <a:tblPr firstRow="1" firstCol="1" bandRow="1">
                <a:tableStyleId>{D113A9D2-9D6B-4929-AA2D-F23B5EE8CBE7}</a:tableStyleId>
              </a:tblPr>
              <a:tblGrid>
                <a:gridCol w="5854431"/>
                <a:gridCol w="1418377"/>
              </a:tblGrid>
              <a:tr h="47444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Налоговые ставки налога на имущество физических лиц в зависимости от вида недвижимого имущества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6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Вид и стоимость имущества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Ставка налога   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7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Квартиры, жилые дома: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7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До 300000 рублей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0,1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7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От 300001 рубля до 500000 рублей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0,2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7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От 500001 рубля до 1000000 рублей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0,3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7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Свыше 1000001 рубля 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0,5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7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Гаражи, дачи: 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7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До 300000 рублей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0,1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7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От 300001 рубля до 500000 рублей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0,2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7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Свыше 500001 рубля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0,3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7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Прочее имущество, иные строения и сооружения: 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7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До 300000 рублей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0,1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7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От 300001 рубля до 500000 рублей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0,3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7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От 500001 рубля до 700000 рублей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0,9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7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От 700001 рубля до 1000000 рублей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1,5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7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Свыше 1000001 рубля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2,0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Особенности исчисления местных налогов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1557338"/>
            <a:ext cx="12188825" cy="647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Налог на имущество физических лиц установлен решением Североуральской муниципальной Думы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от 26 октября 2005 г. N 82</a:t>
            </a:r>
          </a:p>
        </p:txBody>
      </p:sp>
      <p:sp>
        <p:nvSpPr>
          <p:cNvPr id="8" name="Загнутый угол 7"/>
          <p:cNvSpPr/>
          <p:nvPr/>
        </p:nvSpPr>
        <p:spPr>
          <a:xfrm>
            <a:off x="190500" y="2349500"/>
            <a:ext cx="11736388" cy="4319588"/>
          </a:xfrm>
          <a:prstGeom prst="foldedCorner">
            <a:avLst>
              <a:gd name="adj" fmla="val 26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50" b="1" dirty="0"/>
              <a:t>Налоговые льготы: </a:t>
            </a:r>
            <a:endParaRPr lang="ru-RU" sz="95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50" b="1" dirty="0"/>
              <a:t>От уплаты налогов на имущество физических лиц освобождаются следующие категории граждан:</a:t>
            </a:r>
            <a:endParaRPr lang="ru-RU" sz="95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50" dirty="0"/>
              <a:t>Герои Советского Союза и Герои Российской Федерации, а также лица, награжденные орденами Славы трех степеней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50" dirty="0"/>
              <a:t>Инвалиды I и II групп, инвалиды с детства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50" dirty="0"/>
              <a:t>Участники гражданской и Великой Отечественной войн, других боевых операций по защите СССР из числа военнослужащих, проходивших службу в воинских частях, штабах и учреждениях, входивших в состав действующей армии, и бывших партизан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50" dirty="0"/>
              <a:t>Лица вольнонаемного состава Советской Армии, Военно-Морского Флота, органов внутренних дел и государственной безопасности, занимавшие штатные должности в воинских частях, штабах и учреждениях, входивших в состав действующей армии в период Великой Отечественной войны, либо лица, находившиеся в этот период в городах, участие в обороне которых засчитывается этим лицам в выслугу лет для назначения пенсии на льготных условиях, установленных для военнослужащих частей действующей армии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50" dirty="0"/>
              <a:t>Лица, получающие льготы в соответствии с Законом РСФСР "О социальной защите граждан, подвергшихся воздействию радиации вследствие катастрофы на Чернобыльской АЭС", а также Лица, указанные в статьях 2, 3, 5, 6 Закона Российской Федерации "О социальной защите граждан, подвергшихся воздействию радиации вследствие аварии в 1957 году на производственном объединении "Маяк" и сбросов радиоактивных отходов в реку </a:t>
            </a:r>
            <a:r>
              <a:rPr lang="ru-RU" sz="950" dirty="0" err="1"/>
              <a:t>Теча</a:t>
            </a:r>
            <a:endParaRPr lang="ru-RU" sz="95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50" dirty="0"/>
              <a:t>Военнослужащие, а также граждане, уволенные с военной службы по достижении предельного возраста пребывания на военной службе, состоянию здоровья или в связи с организационно-штатными мероприятиями, имеющие общую продолжительность военной службы 20 лет и более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50" dirty="0"/>
              <a:t>Лица, принимавшие непосредственное участие в составе подразделений особого риска в испытаниях ядерного и термоядерного оружия, ликвидации аварий ядерных установок на средствах вооружения и военных объектах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50" dirty="0"/>
              <a:t>Члены семей военнослужащих, потерявших кормильца.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50" b="1" dirty="0"/>
              <a:t>Налог на строения, помещения и сооружения не уплачивается:</a:t>
            </a:r>
            <a:endParaRPr lang="ru-RU" sz="95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50" dirty="0"/>
              <a:t>Пенсионерами, получающими пенсии, назначаемые в порядке, установленном пенсионным законодательством Российской Федерации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50" dirty="0"/>
              <a:t>Гражданами, уволенными с военной службы или призывавшимися на военные сборы, выполнявшими интернациональный долг в Афганистане и других странах, в которых велись боевые действия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50" dirty="0"/>
              <a:t>Родителями и супругами военнослужащих и государственных служащих, погибших при исполнении служебных обязанностей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50" dirty="0"/>
              <a:t>со специально оборудованных сооружений, строений, помещений (включая жилье), принадлежащих деятелям культуры, искусства и народным мастерам на праве собственности и используемых исключительно в качестве творческих мастерских, ателье, студий, а также с жилой площади, используемой для организации открытых для посещения негосударственных музеев, галерей, библиотек и других организаций культуры, - на период такого их использования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50" dirty="0"/>
              <a:t>с расположенных на участках в садоводческих и дачных некоммерческих объединениях граждан жилого строения жилой площадью до 50 квадратных метров и хозяйственных строений и сооружений общей площадью до 50 квадратных метров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50" dirty="0"/>
              <a:t>Гражданами, уволенными с военной службы или призывавшимися на военные сборы, выполнявшими задачи в условиях вооруженного конфликта в Чеченской Республике и других территориях Северного Кавказа.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Структура неналоговых доходов бюджета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90500" y="1676400"/>
          <a:ext cx="11737303" cy="4896541"/>
        </p:xfrm>
        <a:graphic>
          <a:graphicData uri="http://schemas.openxmlformats.org/drawingml/2006/table">
            <a:tbl>
              <a:tblPr firstRow="1" firstCol="1" bandRow="1">
                <a:tableStyleId>{D113A9D2-9D6B-4929-AA2D-F23B5EE8CBE7}</a:tableStyleId>
              </a:tblPr>
              <a:tblGrid>
                <a:gridCol w="3411817"/>
                <a:gridCol w="820306"/>
                <a:gridCol w="771332"/>
                <a:gridCol w="906009"/>
                <a:gridCol w="783575"/>
                <a:gridCol w="865197"/>
                <a:gridCol w="783575"/>
                <a:gridCol w="946819"/>
                <a:gridCol w="783575"/>
                <a:gridCol w="881523"/>
                <a:gridCol w="783575"/>
              </a:tblGrid>
              <a:tr h="277163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Наименование неналоговых доходов</a:t>
                      </a:r>
                      <a:endParaRPr lang="ru-RU" sz="1100" b="1" i="0" u="none" strike="noStrike" dirty="0">
                        <a:latin typeface="Arial"/>
                      </a:endParaRPr>
                    </a:p>
                  </a:txBody>
                  <a:tcPr marL="8476" marR="8476" marT="8476" marB="0" anchor="ctr"/>
                </a:tc>
                <a:tc gridSpan="10"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/>
                        <a:t>Объем доходов (тыс.руб.), удельный вес в общем объеме налоговых доходов (%)</a:t>
                      </a:r>
                      <a:endParaRPr lang="ru-RU" sz="1100" b="1" i="0" u="none" strike="noStrike">
                        <a:latin typeface="Arial"/>
                      </a:endParaRPr>
                    </a:p>
                  </a:txBody>
                  <a:tcPr marL="8476" marR="8476" marT="847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71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/>
                        <a:t>2012 год (отчет)</a:t>
                      </a:r>
                      <a:endParaRPr lang="ru-RU" sz="1100" b="1" i="0" u="none" strike="noStrike">
                        <a:latin typeface="Arial"/>
                      </a:endParaRPr>
                    </a:p>
                  </a:txBody>
                  <a:tcPr marL="8476" marR="8476" marT="847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/>
                        <a:t>2013 год (отчет)</a:t>
                      </a:r>
                      <a:endParaRPr lang="ru-RU" sz="1100" b="1" i="0" u="none" strike="noStrike">
                        <a:latin typeface="Arial"/>
                      </a:endParaRPr>
                    </a:p>
                  </a:txBody>
                  <a:tcPr marL="8476" marR="8476" marT="847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/>
                        <a:t>2014 года</a:t>
                      </a:r>
                      <a:endParaRPr lang="ru-RU" sz="1100" b="1" i="0" u="none" strike="noStrike">
                        <a:latin typeface="Arial"/>
                      </a:endParaRPr>
                    </a:p>
                  </a:txBody>
                  <a:tcPr marL="8476" marR="8476" marT="847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/>
                        <a:t>2015 год</a:t>
                      </a:r>
                      <a:endParaRPr lang="ru-RU" sz="1100" b="1" i="0" u="none" strike="noStrike">
                        <a:latin typeface="Arial"/>
                      </a:endParaRPr>
                    </a:p>
                  </a:txBody>
                  <a:tcPr marL="8476" marR="8476" marT="847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/>
                        <a:t>2015 года</a:t>
                      </a:r>
                      <a:endParaRPr lang="ru-RU" sz="1100" b="1" i="0" u="none" strike="noStrike">
                        <a:latin typeface="Arial"/>
                      </a:endParaRPr>
                    </a:p>
                  </a:txBody>
                  <a:tcPr marL="8476" marR="8476" marT="847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716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/>
                        <a:t>Неналоговые доходы - всего, в том числе:</a:t>
                      </a:r>
                      <a:endParaRPr lang="ru-RU" sz="1100" b="1" i="0" u="none" strike="noStrike">
                        <a:latin typeface="Arial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/>
                        <a:t>86 154,8  </a:t>
                      </a:r>
                      <a:endParaRPr lang="ru-RU" sz="1100" b="1" i="0" u="none" strike="noStrike" dirty="0">
                        <a:latin typeface="Arial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100,00%</a:t>
                      </a:r>
                      <a:endParaRPr lang="ru-RU" sz="1100" b="1" i="0" u="none" strike="noStrike">
                        <a:latin typeface="Arial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77 002,1  </a:t>
                      </a:r>
                      <a:endParaRPr lang="ru-RU" sz="1100" b="1" i="0" u="none" strike="noStrike">
                        <a:latin typeface="Arial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100,02%</a:t>
                      </a:r>
                      <a:endParaRPr lang="ru-RU" sz="1100" b="1" i="0" u="none" strike="noStrike">
                        <a:latin typeface="Arial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 smtClean="0"/>
                        <a:t>66912  </a:t>
                      </a:r>
                      <a:endParaRPr lang="ru-RU" sz="1100" b="1" i="0" u="none" strike="noStrike" dirty="0">
                        <a:latin typeface="Arial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100,00%</a:t>
                      </a:r>
                      <a:endParaRPr lang="ru-RU" sz="1100" b="1" i="0" u="none" strike="noStrike">
                        <a:latin typeface="Arial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70 264,0  </a:t>
                      </a:r>
                      <a:endParaRPr lang="ru-RU" sz="1100" b="1" i="0" u="none" strike="noStrike">
                        <a:latin typeface="Arial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100,00%</a:t>
                      </a:r>
                      <a:endParaRPr lang="ru-RU" sz="1100" b="1" i="0" u="none" strike="noStrike">
                        <a:latin typeface="Arial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74 016,0  </a:t>
                      </a:r>
                      <a:endParaRPr lang="ru-RU" sz="1100" b="1" i="0" u="none" strike="noStrike">
                        <a:latin typeface="Arial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100,00%</a:t>
                      </a:r>
                      <a:endParaRPr lang="ru-RU" sz="1100" b="1" i="0" u="none" strike="noStrike">
                        <a:latin typeface="Arial"/>
                      </a:endParaRPr>
                    </a:p>
                  </a:txBody>
                  <a:tcPr marL="8476" marR="8476" marT="8476" marB="0" anchor="ctr"/>
                </a:tc>
              </a:tr>
              <a:tr h="27716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/>
                        <a:t>Государственная пошлина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2 097,4  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2,43%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3 123,9  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4,06%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3 248,0  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 smtClean="0"/>
                        <a:t>4,85%</a:t>
                      </a:r>
                      <a:endParaRPr lang="ru-RU" sz="1100" b="0" i="0" u="none" strike="noStrike" dirty="0">
                        <a:latin typeface="Arial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3 414,0  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4,86%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3 587,0  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4,85%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476" marR="8476" marT="8476" marB="0" anchor="ctr"/>
                </a:tc>
              </a:tr>
              <a:tr h="55432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/>
                        <a:t>Доходы от использования имущества, находящегося в муниципальной собственности</a:t>
                      </a:r>
                      <a:endParaRPr lang="ru-RU" sz="1100" b="0" i="0" u="none" strike="noStrike" dirty="0">
                        <a:latin typeface="Arial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47 814,9  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55,50%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54 135,0  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70,30%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44 964,0  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 smtClean="0"/>
                        <a:t>67,2%</a:t>
                      </a:r>
                      <a:endParaRPr lang="ru-RU" sz="1100" b="0" i="0" u="none" strike="noStrike" dirty="0">
                        <a:latin typeface="Arial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47 257,0  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67,26%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49 667,0  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67,10%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476" marR="8476" marT="8476" marB="0" anchor="ctr"/>
                </a:tc>
              </a:tr>
              <a:tr h="88692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/>
                        <a:t>Платежи при пользовании природными ресурсами (плата за негативное воздействие на окружающую среду)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4 147,8  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4,81%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4 963,5  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6,45%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5 505,0  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 smtClean="0"/>
                        <a:t>8,23%</a:t>
                      </a:r>
                      <a:endParaRPr lang="ru-RU" sz="1100" b="0" i="0" u="none" strike="noStrike" dirty="0">
                        <a:latin typeface="Arial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5 945,0  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8,46%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6 421,0  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8,68%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476" marR="8476" marT="8476" marB="0" anchor="ctr"/>
                </a:tc>
              </a:tr>
              <a:tr h="59128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/>
                        <a:t>Доходы от оказания платных услуг и компенсации затрат муниципального образования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20 448,0  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23,73%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7 071,5  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9,18%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smtClean="0"/>
                        <a:t>7374</a:t>
                      </a:r>
                      <a:endParaRPr lang="ru-RU" sz="1100" b="0" i="0" u="none" strike="noStrike" dirty="0">
                        <a:latin typeface="Arial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 smtClean="0"/>
                        <a:t>11,02%</a:t>
                      </a:r>
                      <a:endParaRPr lang="ru-RU" sz="1100" b="0" i="0" u="none" strike="noStrike" dirty="0">
                        <a:latin typeface="Arial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7 530,0  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10,72%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7 914,0  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10,69%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476" marR="8476" marT="8476" marB="0" anchor="ctr"/>
                </a:tc>
              </a:tr>
              <a:tr h="57280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/>
                        <a:t>Доходы от реализации муниципального имущества</a:t>
                      </a:r>
                      <a:endParaRPr lang="ru-RU" sz="1200" b="0" i="0" u="none" strike="noStrike">
                        <a:latin typeface="Times New Roman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/>
                        <a:t>3 375,7  </a:t>
                      </a:r>
                      <a:endParaRPr lang="ru-RU" sz="1100" b="0" i="0" u="none" strike="noStrike" dirty="0">
                        <a:latin typeface="Arial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3,92%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3 608,3  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4,69%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3 232,0  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 smtClean="0"/>
                        <a:t>4,83%</a:t>
                      </a:r>
                      <a:endParaRPr lang="ru-RU" sz="1100" b="0" i="0" u="none" strike="noStrike" dirty="0">
                        <a:latin typeface="Arial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3 397,0  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4,83%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3 570,0  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4,82%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476" marR="8476" marT="8476" marB="0" anchor="ctr"/>
                </a:tc>
              </a:tr>
              <a:tr h="59128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/>
                        <a:t>Доходы от продажи земельных участков, находящихся в  муниципальной собственности</a:t>
                      </a:r>
                      <a:endParaRPr lang="ru-RU" sz="1200" b="0" i="0" u="none" strike="noStrike">
                        <a:latin typeface="Times New Roman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1 060,9  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1,23%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1 138,0  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1,48%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427,0  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0,64%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449,0  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0,64%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/>
                        <a:t>472,0  </a:t>
                      </a:r>
                      <a:endParaRPr lang="ru-RU" sz="1100" b="0" i="0" u="none" strike="noStrike" dirty="0">
                        <a:latin typeface="Arial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0,64%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476" marR="8476" marT="8476" marB="0" anchor="ctr"/>
                </a:tc>
              </a:tr>
              <a:tr h="31411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/>
                        <a:t>Штрафы, санкции, возмещение ущерба</a:t>
                      </a:r>
                      <a:endParaRPr lang="ru-RU" sz="1200" b="0" i="0" u="none" strike="noStrike">
                        <a:latin typeface="Times New Roman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7 224,3  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8,39%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2 979,2  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3,87%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2 162,0  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smtClean="0"/>
                        <a:t>3,23%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2 272,0  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3,23%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2 385,0  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3,22%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476" marR="8476" marT="8476" marB="0" anchor="ctr"/>
                </a:tc>
              </a:tr>
              <a:tr h="27716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/>
                        <a:t>Прочие неналоговые доходы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-14,2  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-0,02%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-17,3  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-0,02%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0,0  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0,00%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0,0  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0,00%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/>
                        <a:t>0,0  </a:t>
                      </a:r>
                      <a:endParaRPr lang="ru-RU" sz="1100" b="0" i="0" u="none" strike="noStrike">
                        <a:latin typeface="Arial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/>
                        <a:t>0,00%</a:t>
                      </a:r>
                      <a:endParaRPr lang="ru-RU" sz="1100" b="0" i="0" u="none" strike="noStrike" dirty="0">
                        <a:latin typeface="Arial"/>
                      </a:endParaRPr>
                    </a:p>
                  </a:txBody>
                  <a:tcPr marL="8476" marR="8476" marT="8476" marB="0" anchor="ctr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Расходы бюджета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522413" y="1643063"/>
            <a:ext cx="9358312" cy="78581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РАСХОДЫ БЮДЖЕТА -выплачиваемые из бюджета денежные средства</a:t>
            </a: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94163" y="2714625"/>
            <a:ext cx="3929062" cy="85725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РАСХОДЫ БЮДЖЕТА распределены по:</a:t>
            </a:r>
            <a:endParaRPr lang="ru-RU" sz="2400" dirty="0"/>
          </a:p>
        </p:txBody>
      </p:sp>
      <p:sp>
        <p:nvSpPr>
          <p:cNvPr id="8" name="Овал 7"/>
          <p:cNvSpPr/>
          <p:nvPr/>
        </p:nvSpPr>
        <p:spPr>
          <a:xfrm>
            <a:off x="1665288" y="4000500"/>
            <a:ext cx="2786062" cy="1214438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11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разделам бюджетной классификации</a:t>
            </a:r>
          </a:p>
        </p:txBody>
      </p:sp>
      <p:sp>
        <p:nvSpPr>
          <p:cNvPr id="10" name="Овал 9"/>
          <p:cNvSpPr/>
          <p:nvPr/>
        </p:nvSpPr>
        <p:spPr>
          <a:xfrm>
            <a:off x="4737100" y="4000500"/>
            <a:ext cx="2786063" cy="1214438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главным распорядителям</a:t>
            </a:r>
          </a:p>
        </p:txBody>
      </p:sp>
      <p:sp>
        <p:nvSpPr>
          <p:cNvPr id="11" name="Овал 10"/>
          <p:cNvSpPr/>
          <p:nvPr/>
        </p:nvSpPr>
        <p:spPr>
          <a:xfrm>
            <a:off x="7880350" y="4000500"/>
            <a:ext cx="2786063" cy="1214438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11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муниципальным программам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85900" y="5445224"/>
            <a:ext cx="9358313" cy="108012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Основное отличие бюджета на планируемый период – это принятие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программного бюджета.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Программный принцип формирования бюджета направлен на повышение эффективности расходования бюджетных средств.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400" b="1" dirty="0" smtClean="0"/>
              <a:t>Структура расходов бюджета</a:t>
            </a:r>
            <a:endParaRPr lang="ru-RU" sz="44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1750" name="Диаграмма 5"/>
          <p:cNvGraphicFramePr>
            <a:graphicFrameLocks/>
          </p:cNvGraphicFramePr>
          <p:nvPr/>
        </p:nvGraphicFramePr>
        <p:xfrm>
          <a:off x="765820" y="1591047"/>
          <a:ext cx="10585176" cy="5266953"/>
        </p:xfrm>
        <a:graphic>
          <a:graphicData uri="http://schemas.openxmlformats.org/presentationml/2006/ole">
            <p:oleObj spid="_x0000_s31750" name="Worksheet" r:id="rId5" imgW="11487184" imgH="5915113" progId="Excel.Sheet.8">
              <p:embed/>
            </p:oleObj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400" b="1" dirty="0" smtClean="0"/>
              <a:t>Расходы бюджета</a:t>
            </a:r>
            <a:endParaRPr lang="ru-RU" sz="44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79413" y="1643063"/>
          <a:ext cx="11287204" cy="4827144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5138935"/>
                <a:gridCol w="2076303"/>
                <a:gridCol w="2071702"/>
                <a:gridCol w="2000264"/>
              </a:tblGrid>
              <a:tr h="3374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baseline="0" dirty="0" smtClean="0"/>
                        <a:t>Наименование 	</a:t>
                      </a:r>
                      <a:endParaRPr lang="ru-RU" sz="13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baseline="0" dirty="0" smtClean="0"/>
                        <a:t>2014  год</a:t>
                      </a:r>
                      <a:endParaRPr lang="ru-RU" sz="13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baseline="0" dirty="0" smtClean="0"/>
                        <a:t>2015  год	</a:t>
                      </a:r>
                      <a:endParaRPr lang="ru-RU" sz="13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baseline="0" dirty="0" smtClean="0"/>
                        <a:t>2016  год</a:t>
                      </a:r>
                      <a:endParaRPr lang="ru-RU" sz="13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374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 smtClean="0">
                          <a:solidFill>
                            <a:schemeClr val="tx2"/>
                          </a:solidFill>
                        </a:rPr>
                        <a:t>РАСХОДЫ БЮДЖЕТА - В С Е Г О, в тыс.руб.</a:t>
                      </a:r>
                      <a:endParaRPr lang="ru-RU" sz="1600" b="1" kern="1200" baseline="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1410979,3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1299014,6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1230442,5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374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baseline="0" dirty="0" smtClean="0"/>
                        <a:t>Общегосударственные вопросы	</a:t>
                      </a:r>
                      <a:endParaRPr lang="ru-RU" sz="13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80973,4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76963,0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76593,6</a:t>
                      </a:r>
                      <a:endParaRPr lang="ru-RU" sz="1300" dirty="0"/>
                    </a:p>
                  </a:txBody>
                  <a:tcPr/>
                </a:tc>
              </a:tr>
              <a:tr h="4162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baseline="0" dirty="0" smtClean="0"/>
                        <a:t>Национальная безопасность и правоохранительная деятельность	</a:t>
                      </a:r>
                      <a:endParaRPr lang="ru-RU" sz="13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5953,7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6778,0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6781,3</a:t>
                      </a:r>
                      <a:endParaRPr lang="ru-RU" sz="1300" dirty="0"/>
                    </a:p>
                  </a:txBody>
                  <a:tcPr/>
                </a:tc>
              </a:tr>
              <a:tr h="3374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baseline="0" dirty="0" smtClean="0"/>
                        <a:t>Национальная экономика	</a:t>
                      </a:r>
                      <a:endParaRPr lang="ru-RU" sz="13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68954,0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32939,4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42355,7</a:t>
                      </a:r>
                      <a:endParaRPr lang="ru-RU" sz="1300" dirty="0"/>
                    </a:p>
                  </a:txBody>
                  <a:tcPr/>
                </a:tc>
              </a:tr>
              <a:tr h="3374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baseline="0" dirty="0" smtClean="0"/>
                        <a:t>Жилищно-коммунальное хозяйство	</a:t>
                      </a:r>
                      <a:endParaRPr lang="ru-RU" sz="13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302378,5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250815,2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68886,8</a:t>
                      </a:r>
                      <a:endParaRPr lang="ru-RU" sz="1300" dirty="0"/>
                    </a:p>
                  </a:txBody>
                  <a:tcPr/>
                </a:tc>
              </a:tr>
              <a:tr h="3374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baseline="0" dirty="0" smtClean="0"/>
                        <a:t>Охрана окружающей среды	</a:t>
                      </a:r>
                      <a:endParaRPr lang="ru-RU" sz="13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52,5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55,1</a:t>
                      </a:r>
                      <a:endParaRPr lang="ru-RU" sz="1300" dirty="0"/>
                    </a:p>
                  </a:txBody>
                  <a:tcPr/>
                </a:tc>
              </a:tr>
              <a:tr h="3374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baseline="0" dirty="0" smtClean="0"/>
                        <a:t>Образование	</a:t>
                      </a:r>
                      <a:endParaRPr lang="ru-RU" sz="13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684658,9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637232,4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691407,7</a:t>
                      </a:r>
                    </a:p>
                  </a:txBody>
                  <a:tcPr/>
                </a:tc>
              </a:tr>
              <a:tr h="3374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baseline="0" dirty="0" smtClean="0"/>
                        <a:t>Культура, кинематография	</a:t>
                      </a:r>
                      <a:endParaRPr lang="ru-RU" sz="13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61573,7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64348,6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75416,1</a:t>
                      </a:r>
                      <a:endParaRPr lang="ru-RU" sz="1300" dirty="0"/>
                    </a:p>
                  </a:txBody>
                  <a:tcPr/>
                </a:tc>
              </a:tr>
              <a:tr h="3374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baseline="0" dirty="0" smtClean="0"/>
                        <a:t>Социальная политика	</a:t>
                      </a:r>
                      <a:endParaRPr lang="ru-RU" sz="13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161584,1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166149,6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184167,4</a:t>
                      </a:r>
                      <a:endParaRPr lang="ru-RU" sz="1300" dirty="0"/>
                    </a:p>
                  </a:txBody>
                  <a:tcPr/>
                </a:tc>
              </a:tr>
              <a:tr h="3374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baseline="0" dirty="0" smtClean="0"/>
                        <a:t>Физическая культура и спорт	</a:t>
                      </a:r>
                      <a:endParaRPr lang="ru-RU" sz="13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43606,0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46379,4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49355,9</a:t>
                      </a:r>
                      <a:endParaRPr lang="ru-RU" sz="1300" dirty="0"/>
                    </a:p>
                  </a:txBody>
                  <a:tcPr/>
                </a:tc>
              </a:tr>
              <a:tr h="3374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baseline="0" dirty="0" smtClean="0"/>
                        <a:t>Средства массовой информации</a:t>
                      </a:r>
                      <a:endParaRPr lang="ru-RU" sz="13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748,0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446,5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468,9</a:t>
                      </a:r>
                      <a:endParaRPr lang="ru-RU" sz="1300" dirty="0"/>
                    </a:p>
                  </a:txBody>
                  <a:tcPr/>
                </a:tc>
              </a:tr>
              <a:tr h="2056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baseline="0" dirty="0" smtClean="0"/>
                        <a:t>Обслуживание государственного и муниципального долга</a:t>
                      </a:r>
                      <a:endParaRPr lang="ru-RU" sz="13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499,0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200,0</a:t>
                      </a:r>
                      <a:endParaRPr lang="ru-RU" sz="1300" dirty="0"/>
                    </a:p>
                  </a:txBody>
                  <a:tcPr/>
                </a:tc>
              </a:tr>
              <a:tr h="337492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Условно утвержденные расходы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16710,0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34754,0</a:t>
                      </a:r>
                      <a:endParaRPr lang="ru-RU" sz="13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400" b="1" dirty="0" smtClean="0"/>
              <a:t>Расходы бюджета</a:t>
            </a:r>
            <a:endParaRPr lang="ru-RU" sz="44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165350" y="1714500"/>
            <a:ext cx="7572375" cy="571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Повышение заработной платы в 2014 году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22288" y="2571750"/>
            <a:ext cx="5072062" cy="6429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педагогическим работникам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общеобразовательных учреждений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380163" y="2571750"/>
            <a:ext cx="5072062" cy="6429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до уровня средней заработной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платы в области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5737225" y="2643188"/>
            <a:ext cx="500063" cy="500062"/>
          </a:xfrm>
          <a:prstGeom prst="rightArrow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6" name="Прямоугольник 25"/>
          <p:cNvSpPr/>
          <p:nvPr/>
        </p:nvSpPr>
        <p:spPr>
          <a:xfrm>
            <a:off x="522288" y="3357563"/>
            <a:ext cx="5072062" cy="6429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педагогическим работникам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дошкольных учреждений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380163" y="3357563"/>
            <a:ext cx="5072062" cy="6429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до уровня средней заработной платы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 сфере общего образования</a:t>
            </a:r>
          </a:p>
        </p:txBody>
      </p:sp>
      <p:sp>
        <p:nvSpPr>
          <p:cNvPr id="28" name="Стрелка вправо 27"/>
          <p:cNvSpPr/>
          <p:nvPr/>
        </p:nvSpPr>
        <p:spPr>
          <a:xfrm>
            <a:off x="5737225" y="3429000"/>
            <a:ext cx="500063" cy="500063"/>
          </a:xfrm>
          <a:prstGeom prst="rightArrow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9" name="Прямоугольник 28"/>
          <p:cNvSpPr/>
          <p:nvPr/>
        </p:nvSpPr>
        <p:spPr>
          <a:xfrm>
            <a:off x="522288" y="4143375"/>
            <a:ext cx="5072062" cy="6429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педагогическим работникам учреждений дополнительного образования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380163" y="4143375"/>
            <a:ext cx="5072062" cy="6429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не ниже уровня 80 % средней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заработной платы по области</a:t>
            </a:r>
          </a:p>
        </p:txBody>
      </p:sp>
      <p:sp>
        <p:nvSpPr>
          <p:cNvPr id="31" name="Стрелка вправо 30"/>
          <p:cNvSpPr/>
          <p:nvPr/>
        </p:nvSpPr>
        <p:spPr>
          <a:xfrm>
            <a:off x="5737225" y="4214813"/>
            <a:ext cx="500063" cy="500062"/>
          </a:xfrm>
          <a:prstGeom prst="rightArrow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32" name="Прямоугольник 31"/>
          <p:cNvSpPr/>
          <p:nvPr/>
        </p:nvSpPr>
        <p:spPr>
          <a:xfrm>
            <a:off x="522288" y="4929188"/>
            <a:ext cx="5072062" cy="6429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работникам  учреждений культуры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380163" y="4929188"/>
            <a:ext cx="5072062" cy="6429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до уровня 64,9 % средней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заработной платы по области</a:t>
            </a:r>
          </a:p>
        </p:txBody>
      </p:sp>
      <p:sp>
        <p:nvSpPr>
          <p:cNvPr id="34" name="Стрелка вправо 33"/>
          <p:cNvSpPr/>
          <p:nvPr/>
        </p:nvSpPr>
        <p:spPr>
          <a:xfrm>
            <a:off x="5737225" y="5000625"/>
            <a:ext cx="500063" cy="500063"/>
          </a:xfrm>
          <a:prstGeom prst="rightArrow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35" name="Прямоугольник 34"/>
          <p:cNvSpPr/>
          <p:nvPr/>
        </p:nvSpPr>
        <p:spPr>
          <a:xfrm>
            <a:off x="522288" y="5715000"/>
            <a:ext cx="5072062" cy="6429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иным работникам муниципальных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учреждений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380163" y="5715000"/>
            <a:ext cx="5072062" cy="6429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 1 октября 2014 года на 5 %</a:t>
            </a:r>
          </a:p>
        </p:txBody>
      </p:sp>
      <p:sp>
        <p:nvSpPr>
          <p:cNvPr id="37" name="Стрелка вправо 36"/>
          <p:cNvSpPr/>
          <p:nvPr/>
        </p:nvSpPr>
        <p:spPr>
          <a:xfrm>
            <a:off x="5737225" y="5786438"/>
            <a:ext cx="500063" cy="500062"/>
          </a:xfrm>
          <a:prstGeom prst="rightArrow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400" b="1" dirty="0" smtClean="0"/>
              <a:t>Расходы бюджета</a:t>
            </a:r>
            <a:endParaRPr lang="ru-RU" sz="44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379663" y="1643063"/>
            <a:ext cx="7643812" cy="8572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/>
              <a:t>Среднемесячная </a:t>
            </a:r>
            <a:r>
              <a:rPr lang="ru-RU" sz="1600" b="1" dirty="0"/>
              <a:t>заработная плата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работников муниципальных учреждений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(в рублях)</a:t>
            </a:r>
            <a:endParaRPr lang="ru-RU" sz="16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07975" y="2714625"/>
          <a:ext cx="11430078" cy="3796676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3286148"/>
                <a:gridCol w="1643074"/>
                <a:gridCol w="1643074"/>
                <a:gridCol w="1643074"/>
                <a:gridCol w="1571636"/>
                <a:gridCol w="1643072"/>
              </a:tblGrid>
              <a:tr h="571504"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baseline="0" dirty="0" smtClean="0"/>
                        <a:t>2012 </a:t>
                      </a:r>
                    </a:p>
                    <a:p>
                      <a:pPr algn="ctr"/>
                      <a:r>
                        <a:rPr lang="ru-RU" sz="1600" kern="1200" baseline="0" dirty="0" smtClean="0"/>
                        <a:t>год</a:t>
                      </a:r>
                      <a:endParaRPr lang="ru-RU" sz="16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baseline="0" dirty="0" smtClean="0"/>
                        <a:t>2013 </a:t>
                      </a:r>
                    </a:p>
                    <a:p>
                      <a:pPr algn="ctr"/>
                      <a:r>
                        <a:rPr lang="ru-RU" sz="1600" kern="1200" baseline="0" dirty="0" smtClean="0"/>
                        <a:t>год</a:t>
                      </a:r>
                      <a:endParaRPr lang="ru-RU" sz="16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baseline="0" dirty="0" smtClean="0"/>
                        <a:t>2014 </a:t>
                      </a:r>
                    </a:p>
                    <a:p>
                      <a:pPr algn="ctr"/>
                      <a:r>
                        <a:rPr lang="ru-RU" sz="1600" kern="1200" baseline="0" dirty="0" smtClean="0"/>
                        <a:t>год</a:t>
                      </a:r>
                      <a:endParaRPr lang="ru-RU" sz="16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baseline="0" dirty="0" smtClean="0"/>
                        <a:t>2015 </a:t>
                      </a:r>
                    </a:p>
                    <a:p>
                      <a:pPr algn="ctr"/>
                      <a:r>
                        <a:rPr lang="ru-RU" sz="1600" kern="1200" baseline="0" dirty="0" smtClean="0"/>
                        <a:t>год</a:t>
                      </a:r>
                      <a:endParaRPr lang="ru-RU" sz="16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baseline="0" dirty="0" smtClean="0"/>
                        <a:t>2016 </a:t>
                      </a:r>
                    </a:p>
                    <a:p>
                      <a:pPr algn="ctr"/>
                      <a:r>
                        <a:rPr lang="ru-RU" sz="1600" kern="1200" baseline="0" dirty="0" smtClean="0"/>
                        <a:t>год</a:t>
                      </a:r>
                      <a:endParaRPr lang="ru-RU" sz="16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818">
                <a:tc>
                  <a:txBody>
                    <a:bodyPr/>
                    <a:lstStyle/>
                    <a:p>
                      <a:r>
                        <a:rPr lang="ru-RU" sz="1600" kern="1200" baseline="0" smtClean="0"/>
                        <a:t>Педагогические работники </a:t>
                      </a:r>
                      <a:r>
                        <a:rPr lang="ru-RU" sz="1600" kern="1200" baseline="0" dirty="0" smtClean="0"/>
                        <a:t>дошкольных</a:t>
                      </a:r>
                    </a:p>
                    <a:p>
                      <a:r>
                        <a:rPr lang="ru-RU" sz="1600" kern="1200" baseline="0" dirty="0" smtClean="0"/>
                        <a:t>образовательных учреждений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14973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22052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25694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29107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31785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smtClean="0"/>
                        <a:t>Педагогические работники </a:t>
                      </a:r>
                      <a:r>
                        <a:rPr lang="ru-RU" sz="1600" kern="1200" baseline="0" dirty="0" smtClean="0"/>
                        <a:t>общеобразовательных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 smtClean="0"/>
                        <a:t>учреждений	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28314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28533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30608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33240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36300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 smtClean="0"/>
                        <a:t>Работники учреждений культуры и искусства</a:t>
                      </a:r>
                      <a:endParaRPr lang="ru-RU" sz="16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9971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15994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20581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24498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29911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 smtClean="0"/>
                        <a:t>Работники учреждений физической культуры и спорта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10440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9765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11744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12407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13005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16325" y="214313"/>
            <a:ext cx="8264525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Основные понятия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8" name="Схема 27"/>
          <p:cNvGraphicFramePr/>
          <p:nvPr/>
        </p:nvGraphicFramePr>
        <p:xfrm>
          <a:off x="6165850" y="1285860"/>
          <a:ext cx="5500726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Горизонтальный свиток 16"/>
          <p:cNvSpPr/>
          <p:nvPr/>
        </p:nvSpPr>
        <p:spPr>
          <a:xfrm>
            <a:off x="307975" y="1714500"/>
            <a:ext cx="5786438" cy="1214438"/>
          </a:xfrm>
          <a:prstGeom prst="horizontalScroll">
            <a:avLst>
              <a:gd name="adj" fmla="val 12575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Бюджет – это план доходов и расходов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на определенный период</a:t>
            </a: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307975" y="3071813"/>
            <a:ext cx="5786438" cy="3429000"/>
          </a:xfrm>
          <a:prstGeom prst="horizontalScroll">
            <a:avLst>
              <a:gd name="adj" fmla="val 4584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Государственные бюджеты появились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 средние века. Слово «Бюджет» происходит от латинского «</a:t>
            </a:r>
            <a:r>
              <a:rPr lang="ru-RU" dirty="0" err="1"/>
              <a:t>bulga</a:t>
            </a:r>
            <a:r>
              <a:rPr lang="ru-RU" dirty="0"/>
              <a:t>» – «кожаный мешок, ранец». К нам же понятие «бюджет» пришло из Англии. Представляя в английском парламенте содержание доходов и расходов, канцлер казначейства (министр финансов) открывал мешок с деньгами и документами (</a:t>
            </a:r>
            <a:r>
              <a:rPr lang="ru-RU" dirty="0" err="1"/>
              <a:t>budget</a:t>
            </a:r>
            <a:r>
              <a:rPr lang="ru-RU" dirty="0"/>
              <a:t>). Эта процедура и называлась «открытие бюджета»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400" b="1" dirty="0" smtClean="0"/>
              <a:t>Меры социальной поддержки</a:t>
            </a:r>
            <a:endParaRPr lang="ru-RU" sz="44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165350" y="1857375"/>
            <a:ext cx="7929563" cy="7858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Малообеспеченным гражданам и гражданам,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нуждающимся в улучшении жилищных условий</a:t>
            </a:r>
            <a:endParaRPr lang="ru-RU" sz="24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50850" y="3000375"/>
          <a:ext cx="11358644" cy="2893239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071966"/>
                <a:gridCol w="1607356"/>
                <a:gridCol w="4107684"/>
                <a:gridCol w="1571638"/>
              </a:tblGrid>
              <a:tr h="9644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 smtClean="0"/>
                        <a:t>Меры социальной поддержки	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 smtClean="0"/>
                        <a:t>Число получателей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 smtClean="0"/>
                        <a:t>Размер поддержки	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 smtClean="0"/>
                        <a:t>Расходы на 2014 год (тыс.руб.)</a:t>
                      </a:r>
                      <a:endParaRPr lang="ru-RU" sz="1600" dirty="0"/>
                    </a:p>
                  </a:txBody>
                  <a:tcPr anchor="ctr"/>
                </a:tc>
              </a:tr>
              <a:tr h="9644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/>
                        <a:t>Субсидии гражданам на оплату жилого помещения и коммунальных услуг	</a:t>
                      </a:r>
                      <a:endParaRPr lang="ru-RU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1157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/>
                        <a:t>Размер зависит от расходов на оплату жилищно-коммунальных услуг и величины максимально допустимой доли расходов на их оплату в доходе семьи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22881,0</a:t>
                      </a:r>
                      <a:endParaRPr lang="ru-RU" dirty="0"/>
                    </a:p>
                  </a:txBody>
                  <a:tcPr anchor="ctr"/>
                </a:tc>
              </a:tr>
              <a:tr h="9644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/>
                        <a:t>Социальные выплаты молодым семьям на приобретение (строительство) жилья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/>
                        <a:t>В соответствии с нормами, установленными постановлением Правительства Свердловской области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737,4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>Расходы на образование</a:t>
            </a:r>
            <a:endParaRPr lang="ru-RU" sz="40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736725" y="1714500"/>
            <a:ext cx="8858250" cy="5000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Оказание услуг в сфере образования осуществляют:</a:t>
            </a:r>
            <a:endParaRPr lang="ru-RU" sz="2400" dirty="0"/>
          </a:p>
        </p:txBody>
      </p:sp>
      <p:pic>
        <p:nvPicPr>
          <p:cNvPr id="19458" name="Picture 2" descr="http://severouralsk-gorod.ru/uploads/posts/2013-10/1382412997_sad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6725" y="2428875"/>
            <a:ext cx="2000250" cy="15001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60" name="Picture 4" descr="http://school-11.edusite.ru/images/p49_dsc02464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94288" y="2500313"/>
            <a:ext cx="2000250" cy="15001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64" name="Picture 8" descr="http://gyazo.com/27492de2a49a253761aeb0bcc8c33b9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94725" y="2500313"/>
            <a:ext cx="2000250" cy="15001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66" name="Picture 10" descr="http://cdn5.img22.ria.ru/images/90298/92/902989246.jpg"/>
          <p:cNvPicPr>
            <a:picLocks noChangeAspect="1" noChangeArrowheads="1"/>
          </p:cNvPicPr>
          <p:nvPr/>
        </p:nvPicPr>
        <p:blipFill>
          <a:blip r:embed="rId7" cstate="print"/>
          <a:srcRect t="5405" b="5405"/>
          <a:stretch>
            <a:fillRect/>
          </a:stretch>
        </p:blipFill>
        <p:spPr bwMode="auto">
          <a:xfrm>
            <a:off x="3308350" y="4643438"/>
            <a:ext cx="2000250" cy="15001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68" name="Picture 12" descr="http://gyazo.com/db4c33a3cb98a4ff455f1b7434a5193b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80225" y="4643438"/>
            <a:ext cx="2000250" cy="15001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6876" name="Прямоугольник 12"/>
          <p:cNvSpPr>
            <a:spLocks noChangeArrowheads="1"/>
          </p:cNvSpPr>
          <p:nvPr/>
        </p:nvSpPr>
        <p:spPr bwMode="auto">
          <a:xfrm>
            <a:off x="1022350" y="4000500"/>
            <a:ext cx="3429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Euphemia" pitchFamily="34" charset="0"/>
              </a:rPr>
              <a:t>16 дошкольных учреждений</a:t>
            </a:r>
          </a:p>
        </p:txBody>
      </p:sp>
      <p:sp>
        <p:nvSpPr>
          <p:cNvPr id="36877" name="Прямоугольник 13"/>
          <p:cNvSpPr>
            <a:spLocks noChangeArrowheads="1"/>
          </p:cNvSpPr>
          <p:nvPr/>
        </p:nvSpPr>
        <p:spPr bwMode="auto">
          <a:xfrm>
            <a:off x="4379913" y="4000500"/>
            <a:ext cx="342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Euphemia" pitchFamily="34" charset="0"/>
              </a:rPr>
              <a:t>11 общеобразовательных учреждений</a:t>
            </a:r>
          </a:p>
        </p:txBody>
      </p:sp>
      <p:sp>
        <p:nvSpPr>
          <p:cNvPr id="36878" name="Прямоугольник 14"/>
          <p:cNvSpPr>
            <a:spLocks noChangeArrowheads="1"/>
          </p:cNvSpPr>
          <p:nvPr/>
        </p:nvSpPr>
        <p:spPr bwMode="auto">
          <a:xfrm>
            <a:off x="7880350" y="4000500"/>
            <a:ext cx="342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Euphemia" pitchFamily="34" charset="0"/>
              </a:rPr>
              <a:t>7 учреждений </a:t>
            </a:r>
            <a:r>
              <a:rPr lang="ru-RU" sz="1600" dirty="0" smtClean="0">
                <a:latin typeface="Euphemia" pitchFamily="34" charset="0"/>
              </a:rPr>
              <a:t>дополнительного </a:t>
            </a:r>
            <a:r>
              <a:rPr lang="ru-RU" sz="1600" dirty="0">
                <a:latin typeface="Euphemia" pitchFamily="34" charset="0"/>
              </a:rPr>
              <a:t>образования</a:t>
            </a:r>
          </a:p>
        </p:txBody>
      </p:sp>
      <p:sp>
        <p:nvSpPr>
          <p:cNvPr id="36879" name="Прямоугольник 15"/>
          <p:cNvSpPr>
            <a:spLocks noChangeArrowheads="1"/>
          </p:cNvSpPr>
          <p:nvPr/>
        </p:nvSpPr>
        <p:spPr bwMode="auto">
          <a:xfrm>
            <a:off x="2593975" y="6215063"/>
            <a:ext cx="342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Euphemia" pitchFamily="34" charset="0"/>
              </a:rPr>
              <a:t>1 учреждение молодежной политики</a:t>
            </a:r>
          </a:p>
        </p:txBody>
      </p:sp>
      <p:sp>
        <p:nvSpPr>
          <p:cNvPr id="36880" name="Прямоугольник 16"/>
          <p:cNvSpPr>
            <a:spLocks noChangeArrowheads="1"/>
          </p:cNvSpPr>
          <p:nvPr/>
        </p:nvSpPr>
        <p:spPr bwMode="auto">
          <a:xfrm>
            <a:off x="6094413" y="6215063"/>
            <a:ext cx="342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Euphemia" pitchFamily="34" charset="0"/>
              </a:rPr>
              <a:t>4 прочих учреждения</a:t>
            </a:r>
          </a:p>
          <a:p>
            <a:pPr algn="ctr"/>
            <a:endParaRPr lang="ru-RU" sz="1600">
              <a:latin typeface="Euphemia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>Расходы на образование</a:t>
            </a:r>
            <a:endParaRPr lang="ru-RU" sz="40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093788" y="1643063"/>
            <a:ext cx="9786937" cy="571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Основные направления расходов в области образования </a:t>
            </a:r>
            <a:endParaRPr lang="ru-RU" sz="2400" dirty="0"/>
          </a:p>
        </p:txBody>
      </p:sp>
      <p:graphicFrame>
        <p:nvGraphicFramePr>
          <p:cNvPr id="18" name="Схема 17"/>
          <p:cNvGraphicFramePr/>
          <p:nvPr/>
        </p:nvGraphicFramePr>
        <p:xfrm>
          <a:off x="522248" y="2428869"/>
          <a:ext cx="11215766" cy="4143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>Структура расходов на образование</a:t>
            </a:r>
            <a:endParaRPr lang="ru-RU" sz="40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93725" y="5929313"/>
            <a:ext cx="10715625" cy="714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Объем расходов в расчете на 1 жителя СГО возрастет за 2012-2016 годы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с 12,3 тыс.руб. до </a:t>
            </a:r>
            <a:r>
              <a:rPr lang="ru-RU" sz="2000" b="1" dirty="0" smtClean="0"/>
              <a:t>16,0 </a:t>
            </a:r>
            <a:r>
              <a:rPr lang="ru-RU" sz="2000" b="1" dirty="0"/>
              <a:t>тыс.руб. </a:t>
            </a:r>
            <a:endParaRPr lang="ru-RU" sz="2000" dirty="0"/>
          </a:p>
        </p:txBody>
      </p:sp>
      <p:sp>
        <p:nvSpPr>
          <p:cNvPr id="10" name="Овал 9"/>
          <p:cNvSpPr/>
          <p:nvPr/>
        </p:nvSpPr>
        <p:spPr>
          <a:xfrm>
            <a:off x="1665288" y="2143125"/>
            <a:ext cx="3071812" cy="307181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Образование</a:t>
            </a:r>
          </a:p>
        </p:txBody>
      </p:sp>
      <p:sp>
        <p:nvSpPr>
          <p:cNvPr id="11" name="Овал 10"/>
          <p:cNvSpPr/>
          <p:nvPr/>
        </p:nvSpPr>
        <p:spPr>
          <a:xfrm>
            <a:off x="5094288" y="1571625"/>
            <a:ext cx="1500187" cy="1500188"/>
          </a:xfrm>
          <a:prstGeom prst="ellipse">
            <a:avLst/>
          </a:prstGeom>
          <a:solidFill>
            <a:srgbClr val="00B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/>
              <a:t>Дошкольное 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/>
              <a:t>31,4%</a:t>
            </a:r>
          </a:p>
        </p:txBody>
      </p:sp>
      <p:sp>
        <p:nvSpPr>
          <p:cNvPr id="12" name="Овал 11"/>
          <p:cNvSpPr/>
          <p:nvPr/>
        </p:nvSpPr>
        <p:spPr>
          <a:xfrm>
            <a:off x="5165725" y="4071938"/>
            <a:ext cx="1500188" cy="1500187"/>
          </a:xfrm>
          <a:prstGeom prst="ellipse">
            <a:avLst/>
          </a:prstGeom>
          <a:solidFill>
            <a:srgbClr val="7030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/>
              <a:t>Другие вопросы в области образования 5,7%</a:t>
            </a:r>
          </a:p>
        </p:txBody>
      </p:sp>
      <p:sp>
        <p:nvSpPr>
          <p:cNvPr id="13" name="Овал 12"/>
          <p:cNvSpPr/>
          <p:nvPr/>
        </p:nvSpPr>
        <p:spPr>
          <a:xfrm>
            <a:off x="8023225" y="3714750"/>
            <a:ext cx="1500188" cy="1500188"/>
          </a:xfrm>
          <a:prstGeom prst="ellipse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/>
              <a:t>Молодежная политика и оздоровление детей 2,5%</a:t>
            </a:r>
          </a:p>
        </p:txBody>
      </p:sp>
      <p:sp>
        <p:nvSpPr>
          <p:cNvPr id="14" name="Овал 13"/>
          <p:cNvSpPr/>
          <p:nvPr/>
        </p:nvSpPr>
        <p:spPr>
          <a:xfrm>
            <a:off x="7951788" y="1785938"/>
            <a:ext cx="1500187" cy="1500187"/>
          </a:xfrm>
          <a:prstGeom prst="ellipse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/>
                </a:solidFill>
              </a:rPr>
              <a:t>Общее 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/>
                </a:solidFill>
              </a:rPr>
              <a:t>60,4%</a:t>
            </a:r>
          </a:p>
        </p:txBody>
      </p:sp>
      <p:sp>
        <p:nvSpPr>
          <p:cNvPr id="16" name="Стрелка вправо 15"/>
          <p:cNvSpPr/>
          <p:nvPr/>
        </p:nvSpPr>
        <p:spPr>
          <a:xfrm rot="20826453">
            <a:off x="4395788" y="2354263"/>
            <a:ext cx="642937" cy="214312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17" name="Стрелка вправо 16"/>
          <p:cNvSpPr/>
          <p:nvPr/>
        </p:nvSpPr>
        <p:spPr>
          <a:xfrm rot="882664">
            <a:off x="4467225" y="4792663"/>
            <a:ext cx="642938" cy="214312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0" name="Стрелка вправо 19"/>
          <p:cNvSpPr/>
          <p:nvPr/>
        </p:nvSpPr>
        <p:spPr>
          <a:xfrm rot="21174772">
            <a:off x="4806950" y="3054350"/>
            <a:ext cx="3214688" cy="214313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1" name="Стрелка вправо 20"/>
          <p:cNvSpPr/>
          <p:nvPr/>
        </p:nvSpPr>
        <p:spPr>
          <a:xfrm rot="357451">
            <a:off x="4808538" y="3881438"/>
            <a:ext cx="3214687" cy="214312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>Расходы на образование</a:t>
            </a:r>
            <a:endParaRPr lang="ru-RU" sz="40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736725" y="1571625"/>
            <a:ext cx="9072563" cy="571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/>
              <a:t>Объем средств бюджета СГО на общеобразовательные </a:t>
            </a:r>
            <a:r>
              <a:rPr lang="ru-RU" sz="1600" dirty="0"/>
              <a:t>учреждения в год (тыс. руб.):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736725" y="2214563"/>
          <a:ext cx="9072625" cy="7416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814525"/>
                <a:gridCol w="1814525"/>
                <a:gridCol w="1814525"/>
                <a:gridCol w="1814525"/>
                <a:gridCol w="181452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2012 </a:t>
                      </a:r>
                      <a:r>
                        <a:rPr lang="ru-RU" sz="1200" baseline="0" dirty="0" smtClean="0"/>
                        <a:t> год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2013  </a:t>
                      </a:r>
                      <a:r>
                        <a:rPr lang="ru-RU" sz="1200" baseline="0" dirty="0" smtClean="0"/>
                        <a:t>год</a:t>
                      </a:r>
                      <a:endParaRPr lang="ru-RU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2014</a:t>
                      </a:r>
                      <a:r>
                        <a:rPr lang="ru-RU" sz="1200" baseline="0" dirty="0" smtClean="0"/>
                        <a:t>  год</a:t>
                      </a:r>
                      <a:endParaRPr lang="ru-RU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2015  </a:t>
                      </a:r>
                      <a:r>
                        <a:rPr lang="ru-RU" sz="1200" baseline="0" dirty="0" smtClean="0"/>
                        <a:t>год</a:t>
                      </a:r>
                      <a:endParaRPr lang="ru-RU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2016 </a:t>
                      </a:r>
                      <a:r>
                        <a:rPr lang="ru-RU" sz="1200" baseline="0" dirty="0" smtClean="0"/>
                        <a:t> год</a:t>
                      </a:r>
                      <a:endParaRPr lang="ru-RU" sz="1200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342008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355334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388681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397 476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435 705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Загнутый угол 10"/>
          <p:cNvSpPr/>
          <p:nvPr/>
        </p:nvSpPr>
        <p:spPr>
          <a:xfrm>
            <a:off x="549797" y="3071813"/>
            <a:ext cx="11116742" cy="1221283"/>
          </a:xfrm>
          <a:prstGeom prst="foldedCorner">
            <a:avLst>
              <a:gd name="adj" fmla="val 74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Доля выпускников муниципальных общеобразовательных учреждений, сдавших единый государственный экзамен по русскому языку и математике, в общей численности выпускников муниципальных общеобразовательных учреждений, сдававших единый государственный экзамен по данным предметам возрастет </a:t>
            </a:r>
            <a:r>
              <a:rPr lang="ru-RU" sz="1400" b="1" dirty="0" smtClean="0"/>
              <a:t>с 89%  до 98%</a:t>
            </a:r>
            <a:endParaRPr lang="ru-RU" sz="1400" dirty="0"/>
          </a:p>
        </p:txBody>
      </p:sp>
      <p:sp>
        <p:nvSpPr>
          <p:cNvPr id="12" name="Загнутый угол 11"/>
          <p:cNvSpPr/>
          <p:nvPr/>
        </p:nvSpPr>
        <p:spPr>
          <a:xfrm>
            <a:off x="549797" y="4357688"/>
            <a:ext cx="11116742" cy="1000125"/>
          </a:xfrm>
          <a:prstGeom prst="foldedCorner">
            <a:avLst>
              <a:gd name="adj" fmla="val 74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Доля выпускников муниципальных общеобразовательных учреждений, не получивших аттестат о среднем (полном) образовании, в общей численности выпускников муниципальных общеобразовательных учреждений снизится </a:t>
            </a:r>
            <a:r>
              <a:rPr lang="ru-RU" sz="1400" dirty="0" smtClean="0"/>
              <a:t>с 11</a:t>
            </a:r>
            <a:r>
              <a:rPr lang="ru-RU" sz="1400" b="1" dirty="0" smtClean="0"/>
              <a:t>% </a:t>
            </a:r>
            <a:r>
              <a:rPr lang="ru-RU" sz="1400" b="1" dirty="0"/>
              <a:t>до </a:t>
            </a:r>
            <a:r>
              <a:rPr lang="ru-RU" sz="1400" b="1" dirty="0" smtClean="0"/>
              <a:t>2%</a:t>
            </a:r>
            <a:endParaRPr lang="ru-RU" sz="1400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736725" y="5929313"/>
          <a:ext cx="9072625" cy="7416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814525"/>
                <a:gridCol w="1814525"/>
                <a:gridCol w="1814525"/>
                <a:gridCol w="1814525"/>
                <a:gridCol w="181452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2012 </a:t>
                      </a:r>
                      <a:r>
                        <a:rPr lang="ru-RU" sz="1200" baseline="0" dirty="0" smtClean="0"/>
                        <a:t> год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2013  </a:t>
                      </a:r>
                      <a:r>
                        <a:rPr lang="ru-RU" sz="1200" baseline="0" dirty="0" smtClean="0"/>
                        <a:t>год</a:t>
                      </a:r>
                      <a:endParaRPr lang="ru-RU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2014</a:t>
                      </a:r>
                      <a:r>
                        <a:rPr lang="ru-RU" sz="1200" baseline="0" dirty="0" smtClean="0"/>
                        <a:t>  год</a:t>
                      </a:r>
                      <a:endParaRPr lang="ru-RU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2015  </a:t>
                      </a:r>
                      <a:r>
                        <a:rPr lang="ru-RU" sz="1200" baseline="0" dirty="0" smtClean="0"/>
                        <a:t>год</a:t>
                      </a:r>
                      <a:endParaRPr lang="ru-RU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2016 </a:t>
                      </a:r>
                      <a:r>
                        <a:rPr lang="ru-RU" sz="1200" baseline="0" dirty="0" smtClean="0"/>
                        <a:t> год</a:t>
                      </a:r>
                      <a:endParaRPr lang="ru-RU" sz="1200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80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9985" name="Прямоугольник 13"/>
          <p:cNvSpPr>
            <a:spLocks noChangeArrowheads="1"/>
          </p:cNvSpPr>
          <p:nvPr/>
        </p:nvSpPr>
        <p:spPr bwMode="auto">
          <a:xfrm>
            <a:off x="450850" y="5357813"/>
            <a:ext cx="11144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Доля детей в возрасте 5 -18 лет, получающих услуги по дополнительному образованию в организациях различной организационно-правовой формы и формы собственности, в общей численности детей этой возрастной группы (%)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>Расходы на образование</a:t>
            </a:r>
            <a:endParaRPr lang="ru-RU" sz="40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22288" y="1643063"/>
            <a:ext cx="11144250" cy="5000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/>
              <a:t>Объем средств бюджета СГО на дошкольное образование в 2014-2016 годах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989956" y="2276872"/>
          <a:ext cx="7920880" cy="7416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980220"/>
                <a:gridCol w="1980220"/>
                <a:gridCol w="1980220"/>
                <a:gridCol w="198022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2014</a:t>
                      </a:r>
                      <a:r>
                        <a:rPr lang="ru-RU" sz="1400" baseline="0" dirty="0" smtClean="0"/>
                        <a:t>  год</a:t>
                      </a:r>
                      <a:endParaRPr lang="ru-RU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2015  </a:t>
                      </a:r>
                      <a:r>
                        <a:rPr lang="ru-RU" sz="1400" baseline="0" dirty="0" smtClean="0"/>
                        <a:t>год</a:t>
                      </a:r>
                      <a:endParaRPr lang="ru-RU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2016 </a:t>
                      </a:r>
                      <a:r>
                        <a:rPr lang="ru-RU" sz="1400" baseline="0" dirty="0" smtClean="0"/>
                        <a:t> год</a:t>
                      </a:r>
                      <a:endParaRPr lang="ru-RU" sz="1400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Расходы</a:t>
                      </a:r>
                      <a:r>
                        <a:rPr lang="ru-RU" sz="1400" baseline="0" dirty="0" smtClean="0"/>
                        <a:t> (тыс. руб.)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242393,4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185065,0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200210,0</a:t>
                      </a:r>
                      <a:endParaRPr lang="ru-RU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22288" y="3286125"/>
            <a:ext cx="11144250" cy="5000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В составе расходов бюджета на дошкольное образование предусмотрены средства на модернизацию муниципальной системы дошкольного образования: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22288" y="3929063"/>
          <a:ext cx="7020000" cy="256222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780000"/>
                <a:gridCol w="648000"/>
                <a:gridCol w="648000"/>
                <a:gridCol w="648000"/>
                <a:gridCol w="648000"/>
                <a:gridCol w="648000"/>
              </a:tblGrid>
              <a:tr h="428628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2012 </a:t>
                      </a:r>
                      <a:r>
                        <a:rPr lang="ru-RU" sz="1100" baseline="0" dirty="0" smtClean="0"/>
                        <a:t> год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2013  </a:t>
                      </a:r>
                      <a:r>
                        <a:rPr lang="ru-RU" sz="1100" baseline="0" dirty="0" smtClean="0"/>
                        <a:t>год</a:t>
                      </a:r>
                      <a:endParaRPr lang="ru-RU" sz="11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2014</a:t>
                      </a:r>
                      <a:r>
                        <a:rPr lang="ru-RU" sz="1100" baseline="0" dirty="0" smtClean="0"/>
                        <a:t>  год</a:t>
                      </a:r>
                      <a:endParaRPr lang="ru-RU" sz="11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2015  </a:t>
                      </a:r>
                      <a:r>
                        <a:rPr lang="ru-RU" sz="1100" baseline="0" dirty="0" smtClean="0"/>
                        <a:t>год</a:t>
                      </a:r>
                      <a:endParaRPr lang="ru-RU" sz="11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2016 </a:t>
                      </a:r>
                      <a:r>
                        <a:rPr lang="ru-RU" sz="1100" baseline="0" dirty="0" smtClean="0"/>
                        <a:t> год</a:t>
                      </a:r>
                      <a:endParaRPr lang="ru-RU" sz="1100" dirty="0" smtClean="0"/>
                    </a:p>
                  </a:txBody>
                  <a:tcPr anchor="ctr"/>
                </a:tc>
              </a:tr>
              <a:tr h="7935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/>
                        <a:t>Создание новых групп детей дошкольного возраста в функционирующих дошкольных образовательных учреждениях за счет эффективного использования помещений этих учреждений	</a:t>
                      </a:r>
                      <a:endParaRPr lang="ru-RU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 группы на 50 мест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</a:t>
                      </a:r>
                      <a:endParaRPr lang="ru-RU" sz="1100" dirty="0"/>
                    </a:p>
                  </a:txBody>
                  <a:tcPr anchor="ctr"/>
                </a:tc>
              </a:tr>
              <a:tr h="6315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/>
                        <a:t>Строительство новых зданий дошкольных образовательных учреждений	</a:t>
                      </a:r>
                      <a:endParaRPr lang="ru-RU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 здание на 90 мест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</a:t>
                      </a:r>
                      <a:endParaRPr lang="ru-RU" sz="11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7951800" y="3929066"/>
          <a:ext cx="3714776" cy="250033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453153"/>
                <a:gridCol w="420541"/>
                <a:gridCol w="420541"/>
                <a:gridCol w="420541"/>
              </a:tblGrid>
              <a:tr h="1224783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2014</a:t>
                      </a:r>
                      <a:r>
                        <a:rPr lang="ru-RU" sz="1100" baseline="0" dirty="0" smtClean="0"/>
                        <a:t>  год</a:t>
                      </a:r>
                      <a:endParaRPr lang="ru-RU" sz="1100" dirty="0" smtClean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2015  </a:t>
                      </a:r>
                      <a:r>
                        <a:rPr lang="ru-RU" sz="1100" baseline="0" dirty="0" smtClean="0"/>
                        <a:t>год</a:t>
                      </a:r>
                      <a:endParaRPr lang="ru-RU" sz="1100" dirty="0" smtClean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2016 </a:t>
                      </a:r>
                      <a:r>
                        <a:rPr lang="ru-RU" sz="1100" baseline="0" dirty="0" smtClean="0"/>
                        <a:t> год</a:t>
                      </a:r>
                      <a:endParaRPr lang="ru-RU" sz="1100" dirty="0" smtClean="0"/>
                    </a:p>
                  </a:txBody>
                  <a:tcPr vert="vert270" anchor="ctr"/>
                </a:tc>
              </a:tr>
              <a:tr h="12755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baseline="0" dirty="0" smtClean="0"/>
                        <a:t>Увеличение доли детей в возрасте 1 -6 лет, получающих дошкольную образовательную услугу и (или) услугу по их содержанию в общей численности детей в возрасте 1 -6 лет, (%)</a:t>
                      </a:r>
                      <a:endParaRPr lang="ru-RU" sz="11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80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82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90</a:t>
                      </a:r>
                      <a:endParaRPr lang="ru-RU" sz="11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3" name="Стрелка вправо 12"/>
          <p:cNvSpPr/>
          <p:nvPr/>
        </p:nvSpPr>
        <p:spPr>
          <a:xfrm>
            <a:off x="7666038" y="5072063"/>
            <a:ext cx="214312" cy="357187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>Расходы на культуру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950913" y="1643063"/>
            <a:ext cx="10572750" cy="3571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Оказание услуг в сфере культуры осуществляют следующие учреждения:</a:t>
            </a:r>
            <a:endParaRPr lang="ru-RU" sz="2000" dirty="0"/>
          </a:p>
        </p:txBody>
      </p:sp>
      <p:pic>
        <p:nvPicPr>
          <p:cNvPr id="2050" name="Picture 2" descr="http://severouralsk-gorod.ru/uploads/posts/2013-10/1382231578_sovremenni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3788" y="2928938"/>
            <a:ext cx="2786062" cy="20891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2" name="Picture 4" descr="http://severouralsk-gorod.ru/uploads/posts/2013-11/1384570769_1332840525_knig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8538" y="2928938"/>
            <a:ext cx="2786062" cy="20907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1993" name="AutoShape 6" descr="data:image/jpeg;base64,/9j/4AAQSkZJRgABAQAAAQABAAD/2wCEAAkGBxQTEhUUExQUFRQXGBgYGBgYFxcaFxgcHB0XFxwYHBgaHCggHBwlHBUVITEhJSkrLi4uFx8zODMsNygtLisBCgoKDg0OGxAQGzQkICQsLCwsLDQsLCwsLCw0LCwsLCwsLCwsLCwsLCwsLywsLCwsLCwsLCwsLCwsLCwsLCwsLP/AABEIAMIBAwMBIgACEQEDEQH/xAAcAAABBQEBAQAAAAAAAAAAAAADAAIEBQYBBwj/xABNEAABAgMEBgcDCAgEAwkAAAABAhEAAyEEEjFBBVFhcYGRBhMiobHB8DLR4RQjQlJigpLCByQzcnOistIVFkPxk8PiJTREU2N0g7PT/8QAGgEAAwEBAQEAAAAAAAAAAAAAAAECBQMEBv/EAC8RAAICAAUDAgQGAwEAAAAAAAABAhEDEiExQQQTURRhUnHB8CIjMoGRoWLR4TP/2gAMAwEAAhEDEQA/APcYgaeW1nmH7PiwifFX0iWBKAP0loTzUIa3FLYz3TNd1cpP1UfD8sZVc8k4dww3tGi6azP1nKiEiu1z5xnZy8sO7wEZ3US/GzT6eKyIYpam98CIejtt+HKCKL68YapBxY1zfzjzanpWWjW9ApICZqgXcpHIH3xq4w3RPShloWgIvEfOKUVMgJ7IxAJd8mi9GmFqDpuDgtXjdjU6f/zRk9U/zWXcJ4orTaJwCTfPaqwSkN+K9rgCL6yApa6kA9s7sEsI7HnzI0S1gByQN9Iir0pJFOtQ+oKBPIVih+Sh3Yb2BPMuYm2aS6Jj1o3N4YsysnL0tLyvH7pHephEC36cIQpQlKuBryryXDkVCUkvmcoAiyNlBLXKazzMnKfEQmJTbKLpnOSqxqKSClRlkEGhF5Jx4RiLG9SKDf7jFv0gSuWjqgxlTVXm+opLFTD6qr2GvfFXZZCUhgzbGAxwY7o8PUtZjV6O+3p5DJXnjuEGCu0HoMsD6wPKOypJIonmDzcU1w6XZJilPdCq4hKRsxNaR5lFnqliR5ZxJyo4Javvh8wEFw7PRw3nEmXotbCgTVsdZ1AGJkro6s4lxsSffFLCk+CH1GGuSnRLrUvy8oelIzrxi/ldFyT9L+UeFYHpLRAs8sLmJJBUwDucCc90N4E92L1UNlbKVKtw7vF46pXDcPMGI6lu5ALPhhzrhuEBSHwU1cwwHIHzjjlZ6M0eETPlBNCab67qwxSg2bbCB5wIi63aclw5Brs7jCD5JBG71rh0xXHgNeDYPvNfWx44pZzAG3HuBgHVKcNnu502Q6bMXQEpp9nHn4w8vkWdcHZN56kDHUNxJLcoelVHJcPRznjrOUDTKpVTOdYrweGhD4ksNp9aoe7JbpV/ofNmEj2ssg/eQMo5MU7B2Gw18H1QpgQAXvKYczv1QKYo0F2mDild8FAtdAqbOfs8VAHkRCgBtRFHPMx2OmaPg5uEvJ77FbpkAmSDnNQeVYsorNI1n2cZOsngmnfGpHcx5bGK6WL/AFuZ93+ka4pFKO7Y3nFn0hmvaZ1cFka8KeUVhWmrnPKMrF/WzXwksiODbhWvL4wJQFMTDlqAYgndlAy1TXnhtjmdaovejw+btJLewhPNR90StHKVeZ6QLQCwmTPUwUCqWGLt9I7N8Wtmnspmlg6ky0ht5LmNPplUEY/WSTm7LG0JokfZHfHbPK7QLHHbDbdNUEqYkNg1MgMtsZTR+k5y7Z1ZuXEzQlzfKiAa4qZ6ao7HCluaxMo7O6DiUUoVeo7RkbXpKcz9YccKeYi80I/VLKlEupOPODKxRkmSCUD6Y4BR8oVsAMks5BUMozlrtKzMWL6gAWABbIZjfGh/8OgbRjj7OuG40hKdujA9MZYHUDJ5h1t+yios8wghgNb1ApXx1RedNrLeKGVdZEwvVg5S2AOaYoLPLZIDE0zz9ecZvUaSNno9cJI3UqVIlSZUxaFKKwaAs2BLuRrjsrS8oEBMgVIxVr+75wK21stmB+qTjsTFciSAUNjfT4iNTAw4OCb5MjGlNTaXBqdLaZRZ19X1d4sDiAK8NkLQunDPWtNwJCUFTguaMPOM/wBMl/rKtyfD4wXoartTjqkq8R7o7dmPbzHHuy7lEFemZ5xmr/ER4NA501S5K7yie3LxJOU31wiCkwSctpRq3bRq+rMwg6yKWDKkPo23jxtkSZTHPDDz4Ry69boG7w8IXXUoCRnU+F700MnzgaFJc4Y+54+eo+lu0GvDWaYZV4iOJmJyPFx5GI4Ot2GTcNhgKZpYUbIVcCu/4wisqJK52oPvfLhrhoIxLA5+r3poGSBUY6mLe+HoUnEvy9NBYUkcMwUpTfhq1xxU5sHL1o5bkI6uYAMK44AMNbesIH1hxIIGsHhg22AKQYTsyHHHvckNALRMdmutroRwgy5qjw1D1qaI4q7uNlKw9hb6gvlAGbcDHYFMxLlfA08I5FqLJeIvB9GxVTlk2yWlqCUtT7yExaxVyz+tTD9WUkcy/lGojDkecaVmEzZh1zFHXmTEFat2rHzg0yY6idpz9ZwAL5+GHp4yJu5M28NVFJDiH/2MMvF824Q9ZJfdqMCLsaOMqHzibZdGh0UGsavtTs3yQ+e+LOzj55Wz4wTQehyuyoCiwKisNmCGYuKNXXFrJ0MlKip1OdobwjWwNIIwuqTlN15I9vPZV+9+ZoxugZ4+Wrd3M6cRQkdkLOOAwjfzNGhWKji9N7xDsXRmTKUVpvXiVGpJ9oEK7iY6EUzE2u0XgkAKJcUYjbnGs0DMPUEkEfONWn0QYt0aMlBmlop9lPuiQiUBh64RblZEcNo84nzV9bNuy1K7asOA8o2E1TSUOGLjwi4Wpg9aRn5nTOyA+05+6/eoQpSvQI4eW9TP6f0faJsxHVS5pFxQJBuipNCTuFIh2LoXas0oT+8v+1406unEr6EuYrgPykwFXTY/Rs8w8Jg/5ceeeBGTtnrw+plhxyxJaujqlSpKCoJMtLFgSCaYO2qCSui6QzrUWINGGBfbqisV0unn2bORvb8ykwFXSS2nCUgb7vlMMd4ycVSPPKm23yaO19HZM1ZmTAVKLfSIFKYCD2TQ8mW9xAS4Y41GqpjHzdM28ihQn7w//MxGVbLacbQBxH5UpMPPKqsVR3o3H+C2dv2Uv8IjJ9NdDply78kMm8CoDLEA13tx3xXKTPV7VqO4GYf+b5RR6XtcyzTpa1FU2UpKkLBDAhVFB9bANqMTiXKLV7l4UlGaklsRUzHFADtPu4QiX5Y0hloRdJAN5JqlX1kkOlXEEQIF2BpXV5h4yZLWmbsWqtElSgCwx9zVjstFf98OcMlga6P6xgrJfGjn0wiaHaTECwoW1UD1h6EDMltRceUAMwBwKna3mIcZiWq77gB4Q8tEqd0EloD7NXwEdSsnId8NEw4drcHd4aTWoLjY3GChXWh0PmltrJ5RxOe31kYGtBaleQ72hsuVXbsMMbR24NR5j3xyOlJ1HnCg18DuPk9+kz0qDpUFDYXioE1lWxf1UgfhQo+cQpUty5JpgWrzFYoOvUiz2tQWvtTFAuXd7owP70aSl+FsxnH8aiZxRfZ62RwrIpSOAscH5R3bnsPOkZLZspVsIE1octYDbjCSTrdso7eLYeJ9Ywx3HGuUG49j1LQIazSf4afAROMQdChrPJ/ho/pETXjZj+lGHP8AU/mKFCeOFUMkRhQ0zBrHOGKnJ+sOYhgPUYxluTM6xRuywbxdlED+iNRaLbLALqGBoDU7KRjrQUEm6mcxdqzuEBLIGldKdQZYmKSOsVdBHaAO2gIxiH/jpM6bKSSoyQSopluCRikHrRV3FQKgxSWzo5aFS0oN+YoKmK6wlWOKaKzJFWweG6O6L2iUqYq6lSighKlXC6ixcgqpnXbBYUWkjpEZiSpF9QFwUuiq27PtKYh6xFtvSO7Lmm8etlqCSm9LKVA5pV1bn4RN0HoKdIkqCUIM1RClFQQUnWihwajgRCndEpypc4Dq0dapJKUv1aQk3gEgB3fhU0hWFIjz9LHq1lapa030oJSpV0pV2VYXS4rXA8Xh/RjTEoSFKnXkoSoITdM8hIozsopzaJI6LzjIVJVMkpSpSFFICgkBOQDO5IBJfXBNHdFQiSqUuZLWhSwsiodsBi7ONYhpipF8gSyHElZ3hX5ox/TUI6xICCghHaRdADEntODU/wBsbKWhSUgCchIAAAAwbL9pGR6aOZiHN7sA32Yu57OJp/dDewR3KHR1qWUhK1UQSE50cqo+1R5xYyprjM6wK7RhFRZsGq1eGz1qidJV6pGbi6yZtYGkFRYy2BYA0yeOGYKA470nvaI8rX4N61QRAJx8vVI4aHdJkpFdnGm9sY6kV25UMMSgn0YaUa+8O+yoh2iafBIChqB3v7o6V1bGvrhAUpyD8vhDkmmJ4FvdCobY5Shl4/GGqXR3ybGvwgXox1UzW2HDxikS0J/snn/0woZeOznCicqLv7s9jkzLovO0ZO1TXsMxT1XONfvD+2NLPPzZOoE4PhWMfaZn/Z0oZqmqP80w+AEaD0wn8jHirxl8yrCS2zdD1q9PDANXdDm37aCMxs2aOFXoQ6+2GdMo4DqhiQD5uWgsbRe2TpNMCQlVAAACkCgGy8GpBldLJQLGZMf9xXjhGaA9P5wOXLTeD+y9Y7x6iS0PNPpIPXY0qulkvXNPAecRFdL0P7M6ufYA1fXpFVa5khBBICQSwJCyDs7INYcq22YU+b/At/6Y6rExHsjyOGCnTb/omq6Xpf8AZzOJS2+ij74FO6VlnCC+ozFDvCTEWZbJH1Uv/DL94gU3SsoN2D+BPmRrh5sXwH5K8/z/AMHq6VrIonXS+Tu+iM4WkukU2XJlTbgImdZhfISEKugmgLHHCkREaVTRICidZCAdeIPlEjTkwqk2Yt9GYd3bMNTnG7GsOGI1S5+hDR0wnKFAgA4MVH80FHSSec09/mYz06wpJcBicSCQ+1szHoWhuhtnIJKVKD0da/FJEEXOezDEhDDrNEzE7T04fSHIHxEQJ2n5x+n/ACp90bTpLZ9H2FKFTpClBZKRdvKqA9b0wRn1dLdEjCxzD/8AHL85kXkxPiIz4fwlN/jU4/6qu4eEOTpWacZq/wAR8jFt/nTRgwsB4ypH9xh0vp1YAwTYGct7EkY7hC7c/iDuQ+EDoqYVzpSVLUQZiAQVGovChrWIWnEhE6aHJAWsMVOGvGgc0bVhHrybBLT7MtAbBkgeUU3S+xpNinUFULrn7KjHSMJJbnOUot7HkagxF26Qaksp9xriGyHwsrKkMHphjn3xAlStVOMWlnoMWoMh4udnOPLiytnvwYVHUelqdo91f5oJK1AU2eOJhI2GnhzhXhVzyeOOY9GUItOoFsfQuxw1xf192OGVv9PqwEL5N6PxEAcjRJAcMa/a7sI7TD2fWOOMOMvEfGOiVuMGYTimdSoa/XAxwq3nn3VjjH00cvNr7/fAhSsYpVfpGFHSsfa74UPQD1HS1oIkqIwCVeEZK3zQbJZUghyCpszR/wAxjSabnfq0ztAdgjafVYx9vmBKLMivZlDLWE+aSI9uK/ymZmBG8cEkBQwHfX00FQgjDx8oCgjWawQEkVwyx98Zhs3wO6tvPU8K8MH55c45w8aw05v59/rOEkNvQfMl7eMDWnvhd4B90NKc4qibIemKiWK/T8PjAJZvS0g0AOH7x9zcjEjSYfqqVZXe0IymSkHB0gbK5bKxpYSqCMbGdzZYrkJcgB9ZJOqg9e56vSKQSkAADOrDHGuOEWUoJvMcC+J26mrXviBpJAJYAeOv3RF0wq0RJUgvVmDvUHItm5Lxa6Z/ZWYf+me9aorbEj2qHBqsMWwGXwi001KdEjUJKN9SqIm7v5fU9WCqr5/RlKJfaTwyrzj1LR0wos8oJLOCcquSc98eZyZXaTvSMDrEeraPsZMiUxZkDXvi+m5I6zj78Hn/AOluaVSrKCXJXOOH1RLGX70ecCVHpH6YEXTZE4/tzz6r3R56lIrUChOddlBjvpHoZ5VsB6qC2OS8yWNcxH9QhXcaRI0Wj5+SNc2WP5kwDPomcOyYpOlqAbFMOqWs/wAix5xfTvZMUvSv/uMz+Er+kw+CFueRyU1OymfnviSnLHubjAJRqdWyJKJnpozG9TcSqIQEh8D38o62O7Bg3hDDNG3gISZo2xJQXrNncI5MmYA440BHwht7aedfGEC207384ZOnI9M2jB/ARy+Tr5wus1Q1Wty3H/eCxJWtBUNe0e7vfZBUneDv+MDVMps5QhNfX64wAdSvf64wo5XbHYktJm9mTEqWqUpN4GWVbGAPmHjK6RIMxIS4CUhOdGJNA2GfGNPZZQE2YTj1agHAerBnc5njC0ZZKkMKFTlhi57o0Z4eaNGLh4mSeajJMHfMbageLUiQWDAPtf1vjeJkJ1DlHFykhnAjg+k9z1+ufwmEApnzMINkO9/KNzNlp1CGoko+qDwEHpPcXrv8f7MOoZ19cIGUtlujdzJCW9lPIQI2dGF1PIQLpK5D118GBtV4mWUJKyAHATezIILDVEi1WaYpmlTWB+ooZjWI1qrEwYTJ4SMAJ0wAbAyqCGiQ3+rP/wCNN/uj1RjlVHilLM7MmqUsH2VsxHsq7wUtxiPaB2nYs+LFs/jGxmWY/wDmz/8Air98DVZ7ib8yfOujLrFV+G2F20PO0ZbRdjBSpa/m5QZ1VdTAdlIOJPd4m0vaUkyz1Sm6tISCVApS6gkOCXoHcgxcmWqcu/MJCQ1yWcKYEjnSOWmSgkhhQADcGb+owdtUNYjRmZVwrQXmAgpLXQrMUd082wMer6GX8xLfG4nwjzVMoG86RQgcmj0jRlJSP3R4Q8OKiGJiOW551+mZXztmGpEzvKfdGH0fd+cvgH5tTAtVXZZtRxwrjGw/TCt7RIGqUe9R90YNOcUxRHt5RK0SP1iz/wAeT/WmIh84maEH61Zv/cSf/sTCGe/aWtglSlKPAYkklgAMySRGV6Q6QIs86XfcdWvsrFyYOyp7hwmJ1HVnFzbl9ZOCfoy2UrD2jRI4B1cRFf0kANnmAj6Bbl8YqtDknqeXSZppv14cYPfZsDwicixo1d598ETYkau8x43gNmiurSRXXy78oehXLjFjL0cjURxgn+Go284nsSK9ZEq0zS1BqpDkzCOO2LQaNR9rn8IR0cn7XP4Qdhh6yJWdYe7XHU54e+LI6JT9ZXP4Q6XolIeqq7vdB2JD9XEqGrjwgqVHN/PdFoNEpP0ld3uhw0QMlkcA8PsMn1UeCov7Fcj74UXg0en66u73Qofpzn6tllYbUpfXLQlayLiUsxzfWHLJD7ouuj5Jli8CFZ63jSaTsomzLsu6nsO7cMtiozPWmUtaFe0Cc8War8RHq5PGnoWk+WUt6MDBoc4i/KVAey/EQvlCmZi53QxBlKfKBptCQoJKgFEEgZkDFhnADai+B2iIlqUhS0LIUFoBANWA3YQwXuTpVrSuqSCHIpWoxG8QRKgpm37YzQsUtIpfCiSq92qKNCoDDuixlW5KWqIQ3XBOVAJgOovAl2wYjPVB59qEpN5VV5Iz47dnoMR1Sky0X5lNSTid+fDExAWlc3tzBQeyhsGBqduoYCGkKUrrJlSzhOITRXNVMYlC0mrjX+aAQ2YWTtp/VFJbLci8WUC5oRUN2c+BjmltKdYoykLSkA9oqLAsfZFQcqsc4gGetWUpifoqSwIpQX6YCEMBYbSgKXUYkDmW7mj1GwTGlp/dHhHm9keWSAiQu+VFRUUFaSRiklTjjFydJWgEBK5bUwKKUwIL1HHCGgMx+lud+uS9khP9c34RjUTI3OmtGfKV35qVLWlIS4mEdkEsGSmp7RPnED/KSDhKmtrvrbf+zwhDszF/xjQdCLB1tqQpVJck9es6giqRvKrvB4dN6KpBPZnBs3JHDs1jWaE0KLLZkpTevz1CYu8ziWj2UUyJq32jAgctDUWYlMsqV7SzfVsJNBwF0cIqukNrSbOpiD2SKHdEfTulmSkKBLqBISBeISQWAUWNWzEUVt09KX7VnKU4E3EpmKoxZQUdb1h2TQCWsa4MkxWddLLdWJgDD2ylydfZwETkTHESUHTMggmCIoXqaCIJMAEpKhBAdsQ0w+rQATEp2w5QaI8pdIdMW7QCO9bqEFlKJyiKMYkIwEAzqt8KFcO2FDJNZZ9C2+TLlSrPOlpKUBK50wFSlVcsiuO04RYo0CPamrvzTVSki4D90kgRcLnQJa465URmZGk6NlpNEvvJPcaQZRu4ADcINLEDmJihAZhfKIE+xS1g9m6daafCJy4AtQEOgKtWhkkMVHkIEnQIzmK4Ae+LZcyIi5uuohZELMyvVZkyaJeZMNEDM7WyAzVEZegCU3yu9NUAS/sh6sOAaJ9jlhCipyVKapyFeyNQFKbImy7TTd/aYWXQeYyM4MWUm6a4jX12fF+MV+k7eklUtM2XLqbylrSgYqDAqIrXKLjT9uWuZ1UhyoPeABoGAxGFc2PurZcgpF1chb0qlbuWFap1xzloy0Q5M1ZASj5GQNRBfiJ8S5cqdnIlK/cUsfnMdnWWTjMlTMWBNx+8CI8yTIcpVLmgjNUpCtbeyqmeIiSiQZas7KRxmtwZ9cJwMbOsH99Q8UeMAnIkooFzEk5iUsj+V6w+QhBL/KVvqvWiXuoEwffAffI9VrQaKkH8aSTlUFAER0GSHUqUSMmMunCncInIQrAWrDB56hj+9jHTLnHC0Jb+JKVzvQxA9FiXOnCUELAJyAAADkkkLBZnGBxEW0+0pXNWQ4AACQGYJDgN2tkMsMpUuXMN4GYoXEeyVVBJLjYkln+iYHPSqWlSroohh2BU1YPyENCKXSFqSqaodbPll7oUkTLuNbxQWHaccAYqdJWlXWFN8vVLl7xugDE9oY64n2mbNlpIVKBDe0UrBJLs9WvYxnnF47HHdXy5RDssaFsQGNInS7Ymgc8jFchfgPCCJXDAshaE624GJCLQnNUV6JxgonPjABYJtCfrDmIf14P0k8xFeFjVBH2CACwTNDUI7oYuccIgsk4gQ0oGqEBPFobHwg/ykNiIPoHo6bQLxJQjI4udgfDbFlN6Ckg3ZrqydJAbeCS8NRbFmRVotgbGFEkdCbQM5Z++r3QoeVitHpl2HBDQjSFfjuczoVA1rjrxHWumEIAc54jLiQF64irW9csoaEMUpniPMUGxjtpmEnD1viHaFuT69YRSJCpWG4RTaY0ylB6tJIJoVBJIAbx7hANOaRKAUIYqo+QFH5nLnvr9H9W15cmbU4pWCw1ZOc32xzlOtEXGPLDJ0RK/07SpKjqXNlOaDAK2RLCJ6QAJ6VannKctrvAw5Nqs4bsTg2sCnODCdZVkC8dxQD5UiF96lgUzrXkpKhqCpShxJaIwk2pR+clnVeYKFMuy+OtosF2aQDeTMSn7rbMQYZ8iUVOJyVAVATNI4kPug1FoRpqikALRLFKMlQOYyoDERGlZL1QfxLFeL+Ai6TItCapUpqUvIUDuB3wybNnv2k3hU1RjypE/exRClTpEwFhNbe/iIbOlWdVO0K4lIfdlB5luILGzytVBd4PlAflScVSEvWnWKT73MFoKYSwyZF1SQsKFQXSQ1FPnq1Q+3yJS1XLyGKbyrxYEAm6H314Q+zzJJ+ipJN5w7tRL4j7QipnTLOpLrmKRfIABQVNQAYYYPqcw9KEQNKSQkpQlYWDUXVlYZyzl9RpGetKj1y21nPYmLiRIQOsUDRDAbaM/rXGanTHWdrxDLHInAEjd4CDCdE2XoDs31KLkPdDAjiXc7Gg6NAJaq1DgPeIvtyJzor0ToMibE/8Ay6Mph/AP7oeOj+Qm11FB8iYO3LwLPEiJnQeWSr2QSdQDmLaxaDly5XXz0TLRKC1IX1RUky2KQDcIClhyXIIamNW3vRuVZV2dM2RKSmWsHEdqhKTeLku4OcNQ8g5eDC2PQU9f0Lo1qIHFsYvdHdFQkgzDfON0Ds8dcF0z0ws0mcqR1cy8lnIFHLFhWtC8aSzKBSlQzANca15xaiiG2Eskm6MBExJhksQS9FCOvChpUIUIYRRyhgOUEAgK01rDAcFQGYaQi8CCDrgFY1JoYADEzqeUL5PDJZAmy70QdJo6uUsiirqiOWO7CL5Us5RlekFgtCphXKKsEgpdJwLvcUCGp464HLQaWupmOptMu6Vy0LReKvnEKF4l6lT1LExZo0ulIrZX2JU/jBFaWtiaKReAp2pR/K0GTpsADrJKC+pLNwIjj+51/YjyNOSSR83PlH6zIU2O0vD5losylOJyk1wMpV38TABo6vSVmWqslO0uaa6BsoJZxY1FgtSC+0ggZuQR3wfwL+QfyeWWKJ8spOFSnjj6eHp0KtyQEL2g8sQxxji9HoJ+bms+ZA8lP3QU9Hl430ktjn3gwZfYM3uRJmiZg9hDF63VJpyMEKrUE16xO0B8drGHiw2gBiVHVdW+sYXsOEQJHymWXV1oYguXIzx5nfTVBt5DckJ0hPBN8g6nTTU8cOlicZcpW26R3Ryb0mmhgRLOsMoHVmfKF/j4pfsyC+aFAnkUjxhX7jr2GWm3oVLKTJu3lXTdJcihLU1JSOMV2ktIWdbjq5qCEmpu3QRTFy/wi6lzpDlcxCkhgEj6uZdjia/h2RQdKkyFJSmQVFyScWFHOI9PA9gRQ2K0PeTWrU2YR2wWBlXiKYpyfbX1SLHQ2iwS5olIFdZ1RoJch6JAI3eUVh4d6sU51oU1ms5JckA8X5xayArAViyslg1jl/vEgWEbfCPQlRybsqPkxJcAO70x8YtbNZ5EuWZ85hdehLClcHqYMuUxBDjmHjE9PraslMpwZZ7RDAssOHCsRQ4DbCnKlYRjbo3uiumlhmSweuTKJd0r7KgcHOWqrx5PpXSxlWmeqyT1pl9YblxSmINSWwId8cdsVSpDHgDACgx5JYjeh64YaWp7D0at9ltyEzpkqWbQkATHSCQRQEE5FnGp41BnppiHLDk/DCPBtEaSmWaYJiMGZST7KhhUd++Nxo39IMpMtCVSlhQd7rXWdgA51VjtCaa1OE4NPQ9JlzgIMmY8Y3ovPtExBXPKSD7CXF5KXJF4jNikfd2xpbIk6uUdaOVlgGhQNKTCiSsxKumF1ZiRdjhTCAD1ccCRBmhihBYxhMDUd0EUNUDUkvhAA1SXDEODl74HKkJAa6BXKJEsEDA7XMdulsvCAQEyU0Dsd5hk6yJIYgKGogGJCg8NTK2wDorpuh5a/alSzwHiIjL6NyB/phJ+yTF2uXqfnSEnnCpMDOWjoyhQoVjiD+WIFq6NLAvJmlxlUcin3Rs74IpDWELKh2zFL0NbRhOJGozCS33kwGdY7akB+1dZiA6g1falqHeMo3EyXTEj1shtwQZfcLPPbTNtV28pOA9m4qpJc+27/wC8QFWrJcgE6rtzwZo9OMv1WBT5QOT8H8YTg/IZq4POZdskqQq+mahdQEpSpQOBAdjV3HGEnRN9YYKEsDFdFNgza6Hc0bWZoVCy5QniBTcUkMYnpsZxLcoah5DP4MtZdGBgBQagKDnE6XY2ZieQi+6mmHKEZA1R0TIplWiQNQc7DBBIfEcqiJwl7RxjnVNDsRXTLA+dMxhBkWCUEFBlIKTiCkF9pfOJZQ+cORLbVCsDPnoXYlKKjLNQAE3iEhtTRT2n9G8srdExQT9VgTwPvBjdlMcIGuJyRZWeSMHb/wBHUvqz1S1dZrXUHYww3xB0L+j9i89QDfQTgd6jluj0gAE4Q5FlByh5IizSK6x2Gt0DsmtMt0X1jswAYYc47ZbMEhniYkNhBKVhGNDOqGqFBIUSWchQoUAHDDZgjsKABhhkKFAB2GTcIUKACPnB0YR2FAA1cJUKFAA0w5OB3woUAHHhphQoAOjOATMYUKATOnCHHCFChsEIQlQoUCAaY61Y7ChkjGod8NIhQoAGpji8IUKBAxmcWsvARyFAwiHEdhQoks7HIUK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994" name="AutoShape 8" descr="data:image/jpeg;base64,/9j/4AAQSkZJRgABAQAAAQABAAD/2wCEAAkGBxQTEhUUExQUFRQXGBgYGBgYFxcaFxgcHB0XFxwYHBgaHCggHBwlHBUVITEhJSkrLi4uFx8zODMsNygtLisBCgoKDg0OGxAQGzQkICQsLCwsLDQsLCwsLCw0LCwsLCwsLCwsLCwsLCwsLywsLCwsLCwsLCwsLCwsLCwsLCwsLP/AABEIAMIBAwMBIgACEQEDEQH/xAAcAAABBQEBAQAAAAAAAAAAAAADAAIEBQYBBwj/xABNEAABAgMEBgcDCAgEAwkAAAABAhEAAyEEEjFBBVFhcYGRBhMiobHB8DLR4RQjQlJigpLCByQzcnOistIVFkPxk8PiJTREU2N0g7PT/8QAGgEAAwEBAQEAAAAAAAAAAAAAAAECBQMEBv/EAC8RAAICAAUDAgQGAwEAAAAAAAABAhEDEiExQQQTURRhUnHB8CIjMoGRoWLR4TP/2gAMAwEAAhEDEQA/APcYgaeW1nmH7PiwifFX0iWBKAP0loTzUIa3FLYz3TNd1cpP1UfD8sZVc8k4dww3tGi6azP1nKiEiu1z5xnZy8sO7wEZ3US/GzT6eKyIYpam98CIejtt+HKCKL68YapBxY1zfzjzanpWWjW9ApICZqgXcpHIH3xq4w3RPShloWgIvEfOKUVMgJ7IxAJd8mi9GmFqDpuDgtXjdjU6f/zRk9U/zWXcJ4orTaJwCTfPaqwSkN+K9rgCL6yApa6kA9s7sEsI7HnzI0S1gByQN9Iir0pJFOtQ+oKBPIVih+Sh3Yb2BPMuYm2aS6Jj1o3N4YsysnL0tLyvH7pHephEC36cIQpQlKuBryryXDkVCUkvmcoAiyNlBLXKazzMnKfEQmJTbKLpnOSqxqKSClRlkEGhF5Jx4RiLG9SKDf7jFv0gSuWjqgxlTVXm+opLFTD6qr2GvfFXZZCUhgzbGAxwY7o8PUtZjV6O+3p5DJXnjuEGCu0HoMsD6wPKOypJIonmDzcU1w6XZJilPdCq4hKRsxNaR5lFnqliR5ZxJyo4Javvh8wEFw7PRw3nEmXotbCgTVsdZ1AGJkro6s4lxsSffFLCk+CH1GGuSnRLrUvy8oelIzrxi/ldFyT9L+UeFYHpLRAs8sLmJJBUwDucCc90N4E92L1UNlbKVKtw7vF46pXDcPMGI6lu5ALPhhzrhuEBSHwU1cwwHIHzjjlZ6M0eETPlBNCab67qwxSg2bbCB5wIi63aclw5Brs7jCD5JBG71rh0xXHgNeDYPvNfWx44pZzAG3HuBgHVKcNnu502Q6bMXQEpp9nHn4w8vkWdcHZN56kDHUNxJLcoelVHJcPRznjrOUDTKpVTOdYrweGhD4ksNp9aoe7JbpV/ofNmEj2ssg/eQMo5MU7B2Gw18H1QpgQAXvKYczv1QKYo0F2mDild8FAtdAqbOfs8VAHkRCgBtRFHPMx2OmaPg5uEvJ77FbpkAmSDnNQeVYsorNI1n2cZOsngmnfGpHcx5bGK6WL/AFuZ93+ka4pFKO7Y3nFn0hmvaZ1cFka8KeUVhWmrnPKMrF/WzXwksiODbhWvL4wJQFMTDlqAYgndlAy1TXnhtjmdaovejw+btJLewhPNR90StHKVeZ6QLQCwmTPUwUCqWGLt9I7N8Wtmnspmlg6ky0ht5LmNPplUEY/WSTm7LG0JokfZHfHbPK7QLHHbDbdNUEqYkNg1MgMtsZTR+k5y7Z1ZuXEzQlzfKiAa4qZ6ao7HCluaxMo7O6DiUUoVeo7RkbXpKcz9YccKeYi80I/VLKlEupOPODKxRkmSCUD6Y4BR8oVsAMks5BUMozlrtKzMWL6gAWABbIZjfGh/8OgbRjj7OuG40hKdujA9MZYHUDJ5h1t+yios8wghgNb1ApXx1RedNrLeKGVdZEwvVg5S2AOaYoLPLZIDE0zz9ecZvUaSNno9cJI3UqVIlSZUxaFKKwaAs2BLuRrjsrS8oEBMgVIxVr+75wK21stmB+qTjsTFciSAUNjfT4iNTAw4OCb5MjGlNTaXBqdLaZRZ19X1d4sDiAK8NkLQunDPWtNwJCUFTguaMPOM/wBMl/rKtyfD4wXoartTjqkq8R7o7dmPbzHHuy7lEFemZ5xmr/ER4NA501S5K7yie3LxJOU31wiCkwSctpRq3bRq+rMwg6yKWDKkPo23jxtkSZTHPDDz4Ry69boG7w8IXXUoCRnU+F700MnzgaFJc4Y+54+eo+lu0GvDWaYZV4iOJmJyPFx5GI4Ot2GTcNhgKZpYUbIVcCu/4wisqJK52oPvfLhrhoIxLA5+r3poGSBUY6mLe+HoUnEvy9NBYUkcMwUpTfhq1xxU5sHL1o5bkI6uYAMK44AMNbesIH1hxIIGsHhg22AKQYTsyHHHvckNALRMdmutroRwgy5qjw1D1qaI4q7uNlKw9hb6gvlAGbcDHYFMxLlfA08I5FqLJeIvB9GxVTlk2yWlqCUtT7yExaxVyz+tTD9WUkcy/lGojDkecaVmEzZh1zFHXmTEFat2rHzg0yY6idpz9ZwAL5+GHp4yJu5M28NVFJDiH/2MMvF824Q9ZJfdqMCLsaOMqHzibZdGh0UGsavtTs3yQ+e+LOzj55Wz4wTQehyuyoCiwKisNmCGYuKNXXFrJ0MlKip1OdobwjWwNIIwuqTlN15I9vPZV+9+ZoxugZ4+Wrd3M6cRQkdkLOOAwjfzNGhWKji9N7xDsXRmTKUVpvXiVGpJ9oEK7iY6EUzE2u0XgkAKJcUYjbnGs0DMPUEkEfONWn0QYt0aMlBmlop9lPuiQiUBh64RblZEcNo84nzV9bNuy1K7asOA8o2E1TSUOGLjwi4Wpg9aRn5nTOyA+05+6/eoQpSvQI4eW9TP6f0faJsxHVS5pFxQJBuipNCTuFIh2LoXas0oT+8v+1406unEr6EuYrgPykwFXTY/Rs8w8Jg/5ceeeBGTtnrw+plhxyxJaujqlSpKCoJMtLFgSCaYO2qCSui6QzrUWINGGBfbqisV0unn2bORvb8ykwFXSS2nCUgb7vlMMd4ycVSPPKm23yaO19HZM1ZmTAVKLfSIFKYCD2TQ8mW9xAS4Y41GqpjHzdM28ihQn7w//MxGVbLacbQBxH5UpMPPKqsVR3o3H+C2dv2Uv8IjJ9NdDply78kMm8CoDLEA13tx3xXKTPV7VqO4GYf+b5RR6XtcyzTpa1FU2UpKkLBDAhVFB9bANqMTiXKLV7l4UlGaklsRUzHFADtPu4QiX5Y0hloRdJAN5JqlX1kkOlXEEQIF2BpXV5h4yZLWmbsWqtElSgCwx9zVjstFf98OcMlga6P6xgrJfGjn0wiaHaTECwoW1UD1h6EDMltRceUAMwBwKna3mIcZiWq77gB4Q8tEqd0EloD7NXwEdSsnId8NEw4drcHd4aTWoLjY3GChXWh0PmltrJ5RxOe31kYGtBaleQ72hsuVXbsMMbR24NR5j3xyOlJ1HnCg18DuPk9+kz0qDpUFDYXioE1lWxf1UgfhQo+cQpUty5JpgWrzFYoOvUiz2tQWvtTFAuXd7owP70aSl+FsxnH8aiZxRfZ62RwrIpSOAscH5R3bnsPOkZLZspVsIE1octYDbjCSTrdso7eLYeJ9Ywx3HGuUG49j1LQIazSf4afAROMQdChrPJ/ho/pETXjZj+lGHP8AU/mKFCeOFUMkRhQ0zBrHOGKnJ+sOYhgPUYxluTM6xRuywbxdlED+iNRaLbLALqGBoDU7KRjrQUEm6mcxdqzuEBLIGldKdQZYmKSOsVdBHaAO2gIxiH/jpM6bKSSoyQSopluCRikHrRV3FQKgxSWzo5aFS0oN+YoKmK6wlWOKaKzJFWweG6O6L2iUqYq6lSighKlXC6ixcgqpnXbBYUWkjpEZiSpF9QFwUuiq27PtKYh6xFtvSO7Lmm8etlqCSm9LKVA5pV1bn4RN0HoKdIkqCUIM1RClFQQUnWihwajgRCndEpypc4Dq0dapJKUv1aQk3gEgB3fhU0hWFIjz9LHq1lapa030oJSpV0pV2VYXS4rXA8Xh/RjTEoSFKnXkoSoITdM8hIozsopzaJI6LzjIVJVMkpSpSFFICgkBOQDO5IBJfXBNHdFQiSqUuZLWhSwsiodsBi7ONYhpipF8gSyHElZ3hX5ox/TUI6xICCghHaRdADEntODU/wBsbKWhSUgCchIAAAAwbL9pGR6aOZiHN7sA32Yu57OJp/dDewR3KHR1qWUhK1UQSE50cqo+1R5xYyprjM6wK7RhFRZsGq1eGz1qidJV6pGbi6yZtYGkFRYy2BYA0yeOGYKA470nvaI8rX4N61QRAJx8vVI4aHdJkpFdnGm9sY6kV25UMMSgn0YaUa+8O+yoh2iafBIChqB3v7o6V1bGvrhAUpyD8vhDkmmJ4FvdCobY5Shl4/GGqXR3ybGvwgXox1UzW2HDxikS0J/snn/0woZeOznCicqLv7s9jkzLovO0ZO1TXsMxT1XONfvD+2NLPPzZOoE4PhWMfaZn/Z0oZqmqP80w+AEaD0wn8jHirxl8yrCS2zdD1q9PDANXdDm37aCMxs2aOFXoQ6+2GdMo4DqhiQD5uWgsbRe2TpNMCQlVAAACkCgGy8GpBldLJQLGZMf9xXjhGaA9P5wOXLTeD+y9Y7x6iS0PNPpIPXY0qulkvXNPAecRFdL0P7M6ufYA1fXpFVa5khBBICQSwJCyDs7INYcq22YU+b/At/6Y6rExHsjyOGCnTb/omq6Xpf8AZzOJS2+ij74FO6VlnCC+ozFDvCTEWZbJH1Uv/DL94gU3SsoN2D+BPmRrh5sXwH5K8/z/AMHq6VrIonXS+Tu+iM4WkukU2XJlTbgImdZhfISEKugmgLHHCkREaVTRICidZCAdeIPlEjTkwqk2Yt9GYd3bMNTnG7GsOGI1S5+hDR0wnKFAgA4MVH80FHSSec09/mYz06wpJcBicSCQ+1szHoWhuhtnIJKVKD0da/FJEEXOezDEhDDrNEzE7T04fSHIHxEQJ2n5x+n/ACp90bTpLZ9H2FKFTpClBZKRdvKqA9b0wRn1dLdEjCxzD/8AHL85kXkxPiIz4fwlN/jU4/6qu4eEOTpWacZq/wAR8jFt/nTRgwsB4ypH9xh0vp1YAwTYGct7EkY7hC7c/iDuQ+EDoqYVzpSVLUQZiAQVGovChrWIWnEhE6aHJAWsMVOGvGgc0bVhHrybBLT7MtAbBkgeUU3S+xpNinUFULrn7KjHSMJJbnOUot7HkagxF26Qaksp9xriGyHwsrKkMHphjn3xAlStVOMWlnoMWoMh4udnOPLiytnvwYVHUelqdo91f5oJK1AU2eOJhI2GnhzhXhVzyeOOY9GUItOoFsfQuxw1xf192OGVv9PqwEL5N6PxEAcjRJAcMa/a7sI7TD2fWOOMOMvEfGOiVuMGYTimdSoa/XAxwq3nn3VjjH00cvNr7/fAhSsYpVfpGFHSsfa74UPQD1HS1oIkqIwCVeEZK3zQbJZUghyCpszR/wAxjSabnfq0ztAdgjafVYx9vmBKLMivZlDLWE+aSI9uK/ymZmBG8cEkBQwHfX00FQgjDx8oCgjWawQEkVwyx98Zhs3wO6tvPU8K8MH55c45w8aw05v59/rOEkNvQfMl7eMDWnvhd4B90NKc4qibIemKiWK/T8PjAJZvS0g0AOH7x9zcjEjSYfqqVZXe0IymSkHB0gbK5bKxpYSqCMbGdzZYrkJcgB9ZJOqg9e56vSKQSkAADOrDHGuOEWUoJvMcC+J26mrXviBpJAJYAeOv3RF0wq0RJUgvVmDvUHItm5Lxa6Z/ZWYf+me9aorbEj2qHBqsMWwGXwi001KdEjUJKN9SqIm7v5fU9WCqr5/RlKJfaTwyrzj1LR0wos8oJLOCcquSc98eZyZXaTvSMDrEeraPsZMiUxZkDXvi+m5I6zj78Hn/AOluaVSrKCXJXOOH1RLGX70ecCVHpH6YEXTZE4/tzz6r3R56lIrUChOddlBjvpHoZ5VsB6qC2OS8yWNcxH9QhXcaRI0Wj5+SNc2WP5kwDPomcOyYpOlqAbFMOqWs/wAix5xfTvZMUvSv/uMz+Er+kw+CFueRyU1OymfnviSnLHubjAJRqdWyJKJnpozG9TcSqIQEh8D38o62O7Bg3hDDNG3gISZo2xJQXrNncI5MmYA440BHwht7aedfGEC207384ZOnI9M2jB/ARy+Tr5wus1Q1Wty3H/eCxJWtBUNe0e7vfZBUneDv+MDVMps5QhNfX64wAdSvf64wo5XbHYktJm9mTEqWqUpN4GWVbGAPmHjK6RIMxIS4CUhOdGJNA2GfGNPZZQE2YTj1agHAerBnc5njC0ZZKkMKFTlhi57o0Z4eaNGLh4mSeajJMHfMbageLUiQWDAPtf1vjeJkJ1DlHFykhnAjg+k9z1+ufwmEApnzMINkO9/KNzNlp1CGoko+qDwEHpPcXrv8f7MOoZ19cIGUtlujdzJCW9lPIQI2dGF1PIQLpK5D118GBtV4mWUJKyAHATezIILDVEi1WaYpmlTWB+ooZjWI1qrEwYTJ4SMAJ0wAbAyqCGiQ3+rP/wCNN/uj1RjlVHilLM7MmqUsH2VsxHsq7wUtxiPaB2nYs+LFs/jGxmWY/wDmz/8Air98DVZ7ib8yfOujLrFV+G2F20PO0ZbRdjBSpa/m5QZ1VdTAdlIOJPd4m0vaUkyz1Sm6tISCVApS6gkOCXoHcgxcmWqcu/MJCQ1yWcKYEjnSOWmSgkhhQADcGb+owdtUNYjRmZVwrQXmAgpLXQrMUd082wMer6GX8xLfG4nwjzVMoG86RQgcmj0jRlJSP3R4Q8OKiGJiOW551+mZXztmGpEzvKfdGH0fd+cvgH5tTAtVXZZtRxwrjGw/TCt7RIGqUe9R90YNOcUxRHt5RK0SP1iz/wAeT/WmIh84maEH61Zv/cSf/sTCGe/aWtglSlKPAYkklgAMySRGV6Q6QIs86XfcdWvsrFyYOyp7hwmJ1HVnFzbl9ZOCfoy2UrD2jRI4B1cRFf0kANnmAj6Bbl8YqtDknqeXSZppv14cYPfZsDwicixo1d598ETYkau8x43gNmiurSRXXy78oehXLjFjL0cjURxgn+Go284nsSK9ZEq0zS1BqpDkzCOO2LQaNR9rn8IR0cn7XP4Qdhh6yJWdYe7XHU54e+LI6JT9ZXP4Q6XolIeqq7vdB2JD9XEqGrjwgqVHN/PdFoNEpP0ld3uhw0QMlkcA8PsMn1UeCov7Fcj74UXg0en66u73Qofpzn6tllYbUpfXLQlayLiUsxzfWHLJD7ouuj5Jli8CFZ63jSaTsomzLsu6nsO7cMtiozPWmUtaFe0Cc8War8RHq5PGnoWk+WUt6MDBoc4i/KVAey/EQvlCmZi53QxBlKfKBptCQoJKgFEEgZkDFhnADai+B2iIlqUhS0LIUFoBANWA3YQwXuTpVrSuqSCHIpWoxG8QRKgpm37YzQsUtIpfCiSq92qKNCoDDuixlW5KWqIQ3XBOVAJgOovAl2wYjPVB59qEpN5VV5Iz47dnoMR1Sky0X5lNSTid+fDExAWlc3tzBQeyhsGBqduoYCGkKUrrJlSzhOITRXNVMYlC0mrjX+aAQ2YWTtp/VFJbLci8WUC5oRUN2c+BjmltKdYoykLSkA9oqLAsfZFQcqsc4gGetWUpifoqSwIpQX6YCEMBYbSgKXUYkDmW7mj1GwTGlp/dHhHm9keWSAiQu+VFRUUFaSRiklTjjFydJWgEBK5bUwKKUwIL1HHCGgMx+lud+uS9khP9c34RjUTI3OmtGfKV35qVLWlIS4mEdkEsGSmp7RPnED/KSDhKmtrvrbf+zwhDszF/xjQdCLB1tqQpVJck9es6giqRvKrvB4dN6KpBPZnBs3JHDs1jWaE0KLLZkpTevz1CYu8ziWj2UUyJq32jAgctDUWYlMsqV7SzfVsJNBwF0cIqukNrSbOpiD2SKHdEfTulmSkKBLqBISBeISQWAUWNWzEUVt09KX7VnKU4E3EpmKoxZQUdb1h2TQCWsa4MkxWddLLdWJgDD2ylydfZwETkTHESUHTMggmCIoXqaCIJMAEpKhBAdsQ0w+rQATEp2w5QaI8pdIdMW7QCO9bqEFlKJyiKMYkIwEAzqt8KFcO2FDJNZZ9C2+TLlSrPOlpKUBK50wFSlVcsiuO04RYo0CPamrvzTVSki4D90kgRcLnQJa465URmZGk6NlpNEvvJPcaQZRu4ADcINLEDmJihAZhfKIE+xS1g9m6daafCJy4AtQEOgKtWhkkMVHkIEnQIzmK4Ae+LZcyIi5uuohZELMyvVZkyaJeZMNEDM7WyAzVEZegCU3yu9NUAS/sh6sOAaJ9jlhCipyVKapyFeyNQFKbImy7TTd/aYWXQeYyM4MWUm6a4jX12fF+MV+k7eklUtM2XLqbylrSgYqDAqIrXKLjT9uWuZ1UhyoPeABoGAxGFc2PurZcgpF1chb0qlbuWFap1xzloy0Q5M1ZASj5GQNRBfiJ8S5cqdnIlK/cUsfnMdnWWTjMlTMWBNx+8CI8yTIcpVLmgjNUpCtbeyqmeIiSiQZas7KRxmtwZ9cJwMbOsH99Q8UeMAnIkooFzEk5iUsj+V6w+QhBL/KVvqvWiXuoEwffAffI9VrQaKkH8aSTlUFAER0GSHUqUSMmMunCncInIQrAWrDB56hj+9jHTLnHC0Jb+JKVzvQxA9FiXOnCUELAJyAAADkkkLBZnGBxEW0+0pXNWQ4AACQGYJDgN2tkMsMpUuXMN4GYoXEeyVVBJLjYkln+iYHPSqWlSroohh2BU1YPyENCKXSFqSqaodbPll7oUkTLuNbxQWHaccAYqdJWlXWFN8vVLl7xugDE9oY64n2mbNlpIVKBDe0UrBJLs9WvYxnnF47HHdXy5RDssaFsQGNInS7Ymgc8jFchfgPCCJXDAshaE624GJCLQnNUV6JxgonPjABYJtCfrDmIf14P0k8xFeFjVBH2CACwTNDUI7oYuccIgsk4gQ0oGqEBPFobHwg/ykNiIPoHo6bQLxJQjI4udgfDbFlN6Ckg3ZrqydJAbeCS8NRbFmRVotgbGFEkdCbQM5Z++r3QoeVitHpl2HBDQjSFfjuczoVA1rjrxHWumEIAc54jLiQF64irW9csoaEMUpniPMUGxjtpmEnD1viHaFuT69YRSJCpWG4RTaY0ylB6tJIJoVBJIAbx7hANOaRKAUIYqo+QFH5nLnvr9H9W15cmbU4pWCw1ZOc32xzlOtEXGPLDJ0RK/07SpKjqXNlOaDAK2RLCJ6QAJ6VannKctrvAw5Nqs4bsTg2sCnODCdZVkC8dxQD5UiF96lgUzrXkpKhqCpShxJaIwk2pR+clnVeYKFMuy+OtosF2aQDeTMSn7rbMQYZ8iUVOJyVAVATNI4kPug1FoRpqikALRLFKMlQOYyoDERGlZL1QfxLFeL+Ai6TItCapUpqUvIUDuB3wybNnv2k3hU1RjypE/exRClTpEwFhNbe/iIbOlWdVO0K4lIfdlB5luILGzytVBd4PlAflScVSEvWnWKT73MFoKYSwyZF1SQsKFQXSQ1FPnq1Q+3yJS1XLyGKbyrxYEAm6H314Q+zzJJ+ipJN5w7tRL4j7QipnTLOpLrmKRfIABQVNQAYYYPqcw9KEQNKSQkpQlYWDUXVlYZyzl9RpGetKj1y21nPYmLiRIQOsUDRDAbaM/rXGanTHWdrxDLHInAEjd4CDCdE2XoDs31KLkPdDAjiXc7Gg6NAJaq1DgPeIvtyJzor0ToMibE/8Ay6Mph/AP7oeOj+Qm11FB8iYO3LwLPEiJnQeWSr2QSdQDmLaxaDly5XXz0TLRKC1IX1RUky2KQDcIClhyXIIamNW3vRuVZV2dM2RKSmWsHEdqhKTeLku4OcNQ8g5eDC2PQU9f0Lo1qIHFsYvdHdFQkgzDfON0Ds8dcF0z0ws0mcqR1cy8lnIFHLFhWtC8aSzKBSlQzANca15xaiiG2Eskm6MBExJhksQS9FCOvChpUIUIYRRyhgOUEAgK01rDAcFQGYaQi8CCDrgFY1JoYADEzqeUL5PDJZAmy70QdJo6uUsiirqiOWO7CL5Us5RlekFgtCphXKKsEgpdJwLvcUCGp464HLQaWupmOptMu6Vy0LReKvnEKF4l6lT1LExZo0ulIrZX2JU/jBFaWtiaKReAp2pR/K0GTpsADrJKC+pLNwIjj+51/YjyNOSSR83PlH6zIU2O0vD5losylOJyk1wMpV38TABo6vSVmWqslO0uaa6BsoJZxY1FgtSC+0ggZuQR3wfwL+QfyeWWKJ8spOFSnjj6eHp0KtyQEL2g8sQxxji9HoJ+bms+ZA8lP3QU9Hl430ktjn3gwZfYM3uRJmiZg9hDF63VJpyMEKrUE16xO0B8drGHiw2gBiVHVdW+sYXsOEQJHymWXV1oYguXIzx5nfTVBt5DckJ0hPBN8g6nTTU8cOlicZcpW26R3Ryb0mmhgRLOsMoHVmfKF/j4pfsyC+aFAnkUjxhX7jr2GWm3oVLKTJu3lXTdJcihLU1JSOMV2ktIWdbjq5qCEmpu3QRTFy/wi6lzpDlcxCkhgEj6uZdjia/h2RQdKkyFJSmQVFyScWFHOI9PA9gRQ2K0PeTWrU2YR2wWBlXiKYpyfbX1SLHQ2iwS5olIFdZ1RoJch6JAI3eUVh4d6sU51oU1ms5JckA8X5xayArAViyslg1jl/vEgWEbfCPQlRybsqPkxJcAO70x8YtbNZ5EuWZ85hdehLClcHqYMuUxBDjmHjE9PraslMpwZZ7RDAssOHCsRQ4DbCnKlYRjbo3uiumlhmSweuTKJd0r7KgcHOWqrx5PpXSxlWmeqyT1pl9YblxSmINSWwId8cdsVSpDHgDACgx5JYjeh64YaWp7D0at9ltyEzpkqWbQkATHSCQRQEE5FnGp41BnppiHLDk/DCPBtEaSmWaYJiMGZST7KhhUd++Nxo39IMpMtCVSlhQd7rXWdgA51VjtCaa1OE4NPQ9JlzgIMmY8Y3ovPtExBXPKSD7CXF5KXJF4jNikfd2xpbIk6uUdaOVlgGhQNKTCiSsxKumF1ZiRdjhTCAD1ccCRBmhihBYxhMDUd0EUNUDUkvhAA1SXDEODl74HKkJAa6BXKJEsEDA7XMdulsvCAQEyU0Dsd5hk6yJIYgKGogGJCg8NTK2wDorpuh5a/alSzwHiIjL6NyB/phJ+yTF2uXqfnSEnnCpMDOWjoyhQoVjiD+WIFq6NLAvJmlxlUcin3Rs74IpDWELKh2zFL0NbRhOJGozCS33kwGdY7akB+1dZiA6g1falqHeMo3EyXTEj1shtwQZfcLPPbTNtV28pOA9m4qpJc+27/wC8QFWrJcgE6rtzwZo9OMv1WBT5QOT8H8YTg/IZq4POZdskqQq+mahdQEpSpQOBAdjV3HGEnRN9YYKEsDFdFNgza6Hc0bWZoVCy5QniBTcUkMYnpsZxLcoah5DP4MtZdGBgBQagKDnE6XY2ZieQi+6mmHKEZA1R0TIplWiQNQc7DBBIfEcqiJwl7RxjnVNDsRXTLA+dMxhBkWCUEFBlIKTiCkF9pfOJZQ+cORLbVCsDPnoXYlKKjLNQAE3iEhtTRT2n9G8srdExQT9VgTwPvBjdlMcIGuJyRZWeSMHb/wBHUvqz1S1dZrXUHYww3xB0L+j9i89QDfQTgd6jluj0gAE4Q5FlByh5IizSK6x2Gt0DsmtMt0X1jswAYYc47ZbMEhniYkNhBKVhGNDOqGqFBIUSWchQoUAHDDZgjsKABhhkKFAB2GTcIUKACPnB0YR2FAA1cJUKFAA0w5OB3woUAHHhphQoAOjOATMYUKATOnCHHCFChsEIQlQoUCAaY61Y7ChkjGod8NIhQoAGpji8IUKBAxmcWsvARyFAwiHEdhQoks7HIUK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058" name="Picture 10" descr="http://severouralsk-gorod.ru/uploads/posts/2013-10/1382781431_museu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23288" y="2928938"/>
            <a:ext cx="2786062" cy="20891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1093788" y="2143125"/>
            <a:ext cx="2786062" cy="7572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600" dirty="0"/>
              <a:t>Центр культуры и искусства и 8 структурных подразделений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08538" y="2500313"/>
            <a:ext cx="2786062" cy="369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000" dirty="0"/>
              <a:t>УБС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23288" y="2500313"/>
            <a:ext cx="2786062" cy="369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000" dirty="0"/>
              <a:t>Музей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022350" y="5500688"/>
            <a:ext cx="10572750" cy="3571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/>
              <a:t>Объем расходов в расчете на 1 жителя СГО составляет 1</a:t>
            </a:r>
            <a:r>
              <a:rPr lang="ru-RU" sz="2000" b="1" dirty="0"/>
              <a:t>,4 тыс. руб. </a:t>
            </a:r>
            <a:endParaRPr lang="ru-RU" sz="2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>Расходы на культуру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3014" name="AutoShape 6" descr="data:image/jpeg;base64,/9j/4AAQSkZJRgABAQAAAQABAAD/2wCEAAkGBxQTEhUUExQUFRQXGBgYGBgYFxcaFxgcHB0XFxwYHBgaHCggHBwlHBUVITEhJSkrLi4uFx8zODMsNygtLisBCgoKDg0OGxAQGzQkICQsLCwsLDQsLCwsLCw0LCwsLCwsLCwsLCwsLCwsLywsLCwsLCwsLCwsLCwsLCwsLCwsLP/AABEIAMIBAwMBIgACEQEDEQH/xAAcAAABBQEBAQAAAAAAAAAAAAADAAIEBQYBBwj/xABNEAABAgMEBgcDCAgEAwkAAAABAhEAAyEEEjFBBVFhcYGRBhMiobHB8DLR4RQjQlJigpLCByQzcnOistIVFkPxk8PiJTREU2N0g7PT/8QAGgEAAwEBAQEAAAAAAAAAAAAAAAECBQMEBv/EAC8RAAICAAUDAgQGAwEAAAAAAAABAhEDEiExQQQTURRhUnHB8CIjMoGRoWLR4TP/2gAMAwEAAhEDEQA/APcYgaeW1nmH7PiwifFX0iWBKAP0loTzUIa3FLYz3TNd1cpP1UfD8sZVc8k4dww3tGi6azP1nKiEiu1z5xnZy8sO7wEZ3US/GzT6eKyIYpam98CIejtt+HKCKL68YapBxY1zfzjzanpWWjW9ApICZqgXcpHIH3xq4w3RPShloWgIvEfOKUVMgJ7IxAJd8mi9GmFqDpuDgtXjdjU6f/zRk9U/zWXcJ4orTaJwCTfPaqwSkN+K9rgCL6yApa6kA9s7sEsI7HnzI0S1gByQN9Iir0pJFOtQ+oKBPIVih+Sh3Yb2BPMuYm2aS6Jj1o3N4YsysnL0tLyvH7pHephEC36cIQpQlKuBryryXDkVCUkvmcoAiyNlBLXKazzMnKfEQmJTbKLpnOSqxqKSClRlkEGhF5Jx4RiLG9SKDf7jFv0gSuWjqgxlTVXm+opLFTD6qr2GvfFXZZCUhgzbGAxwY7o8PUtZjV6O+3p5DJXnjuEGCu0HoMsD6wPKOypJIonmDzcU1w6XZJilPdCq4hKRsxNaR5lFnqliR5ZxJyo4Javvh8wEFw7PRw3nEmXotbCgTVsdZ1AGJkro6s4lxsSffFLCk+CH1GGuSnRLrUvy8oelIzrxi/ldFyT9L+UeFYHpLRAs8sLmJJBUwDucCc90N4E92L1UNlbKVKtw7vF46pXDcPMGI6lu5ALPhhzrhuEBSHwU1cwwHIHzjjlZ6M0eETPlBNCab67qwxSg2bbCB5wIi63aclw5Brs7jCD5JBG71rh0xXHgNeDYPvNfWx44pZzAG3HuBgHVKcNnu502Q6bMXQEpp9nHn4w8vkWdcHZN56kDHUNxJLcoelVHJcPRznjrOUDTKpVTOdYrweGhD4ksNp9aoe7JbpV/ofNmEj2ssg/eQMo5MU7B2Gw18H1QpgQAXvKYczv1QKYo0F2mDild8FAtdAqbOfs8VAHkRCgBtRFHPMx2OmaPg5uEvJ77FbpkAmSDnNQeVYsorNI1n2cZOsngmnfGpHcx5bGK6WL/AFuZ93+ka4pFKO7Y3nFn0hmvaZ1cFka8KeUVhWmrnPKMrF/WzXwksiODbhWvL4wJQFMTDlqAYgndlAy1TXnhtjmdaovejw+btJLewhPNR90StHKVeZ6QLQCwmTPUwUCqWGLt9I7N8Wtmnspmlg6ky0ht5LmNPplUEY/WSTm7LG0JokfZHfHbPK7QLHHbDbdNUEqYkNg1MgMtsZTR+k5y7Z1ZuXEzQlzfKiAa4qZ6ao7HCluaxMo7O6DiUUoVeo7RkbXpKcz9YccKeYi80I/VLKlEupOPODKxRkmSCUD6Y4BR8oVsAMks5BUMozlrtKzMWL6gAWABbIZjfGh/8OgbRjj7OuG40hKdujA9MZYHUDJ5h1t+yios8wghgNb1ApXx1RedNrLeKGVdZEwvVg5S2AOaYoLPLZIDE0zz9ecZvUaSNno9cJI3UqVIlSZUxaFKKwaAs2BLuRrjsrS8oEBMgVIxVr+75wK21stmB+qTjsTFciSAUNjfT4iNTAw4OCb5MjGlNTaXBqdLaZRZ19X1d4sDiAK8NkLQunDPWtNwJCUFTguaMPOM/wBMl/rKtyfD4wXoartTjqkq8R7o7dmPbzHHuy7lEFemZ5xmr/ER4NA501S5K7yie3LxJOU31wiCkwSctpRq3bRq+rMwg6yKWDKkPo23jxtkSZTHPDDz4Ry69boG7w8IXXUoCRnU+F700MnzgaFJc4Y+54+eo+lu0GvDWaYZV4iOJmJyPFx5GI4Ot2GTcNhgKZpYUbIVcCu/4wisqJK52oPvfLhrhoIxLA5+r3poGSBUY6mLe+HoUnEvy9NBYUkcMwUpTfhq1xxU5sHL1o5bkI6uYAMK44AMNbesIH1hxIIGsHhg22AKQYTsyHHHvckNALRMdmutroRwgy5qjw1D1qaI4q7uNlKw9hb6gvlAGbcDHYFMxLlfA08I5FqLJeIvB9GxVTlk2yWlqCUtT7yExaxVyz+tTD9WUkcy/lGojDkecaVmEzZh1zFHXmTEFat2rHzg0yY6idpz9ZwAL5+GHp4yJu5M28NVFJDiH/2MMvF824Q9ZJfdqMCLsaOMqHzibZdGh0UGsavtTs3yQ+e+LOzj55Wz4wTQehyuyoCiwKisNmCGYuKNXXFrJ0MlKip1OdobwjWwNIIwuqTlN15I9vPZV+9+ZoxugZ4+Wrd3M6cRQkdkLOOAwjfzNGhWKji9N7xDsXRmTKUVpvXiVGpJ9oEK7iY6EUzE2u0XgkAKJcUYjbnGs0DMPUEkEfONWn0QYt0aMlBmlop9lPuiQiUBh64RblZEcNo84nzV9bNuy1K7asOA8o2E1TSUOGLjwi4Wpg9aRn5nTOyA+05+6/eoQpSvQI4eW9TP6f0faJsxHVS5pFxQJBuipNCTuFIh2LoXas0oT+8v+1406unEr6EuYrgPykwFXTY/Rs8w8Jg/5ceeeBGTtnrw+plhxyxJaujqlSpKCoJMtLFgSCaYO2qCSui6QzrUWINGGBfbqisV0unn2bORvb8ykwFXSS2nCUgb7vlMMd4ycVSPPKm23yaO19HZM1ZmTAVKLfSIFKYCD2TQ8mW9xAS4Y41GqpjHzdM28ihQn7w//MxGVbLacbQBxH5UpMPPKqsVR3o3H+C2dv2Uv8IjJ9NdDply78kMm8CoDLEA13tx3xXKTPV7VqO4GYf+b5RR6XtcyzTpa1FU2UpKkLBDAhVFB9bANqMTiXKLV7l4UlGaklsRUzHFADtPu4QiX5Y0hloRdJAN5JqlX1kkOlXEEQIF2BpXV5h4yZLWmbsWqtElSgCwx9zVjstFf98OcMlga6P6xgrJfGjn0wiaHaTECwoW1UD1h6EDMltRceUAMwBwKna3mIcZiWq77gB4Q8tEqd0EloD7NXwEdSsnId8NEw4drcHd4aTWoLjY3GChXWh0PmltrJ5RxOe31kYGtBaleQ72hsuVXbsMMbR24NR5j3xyOlJ1HnCg18DuPk9+kz0qDpUFDYXioE1lWxf1UgfhQo+cQpUty5JpgWrzFYoOvUiz2tQWvtTFAuXd7owP70aSl+FsxnH8aiZxRfZ62RwrIpSOAscH5R3bnsPOkZLZspVsIE1octYDbjCSTrdso7eLYeJ9Ywx3HGuUG49j1LQIazSf4afAROMQdChrPJ/ho/pETXjZj+lGHP8AU/mKFCeOFUMkRhQ0zBrHOGKnJ+sOYhgPUYxluTM6xRuywbxdlED+iNRaLbLALqGBoDU7KRjrQUEm6mcxdqzuEBLIGldKdQZYmKSOsVdBHaAO2gIxiH/jpM6bKSSoyQSopluCRikHrRV3FQKgxSWzo5aFS0oN+YoKmK6wlWOKaKzJFWweG6O6L2iUqYq6lSighKlXC6ixcgqpnXbBYUWkjpEZiSpF9QFwUuiq27PtKYh6xFtvSO7Lmm8etlqCSm9LKVA5pV1bn4RN0HoKdIkqCUIM1RClFQQUnWihwajgRCndEpypc4Dq0dapJKUv1aQk3gEgB3fhU0hWFIjz9LHq1lapa030oJSpV0pV2VYXS4rXA8Xh/RjTEoSFKnXkoSoITdM8hIozsopzaJI6LzjIVJVMkpSpSFFICgkBOQDO5IBJfXBNHdFQiSqUuZLWhSwsiodsBi7ONYhpipF8gSyHElZ3hX5ox/TUI6xICCghHaRdADEntODU/wBsbKWhSUgCchIAAAAwbL9pGR6aOZiHN7sA32Yu57OJp/dDewR3KHR1qWUhK1UQSE50cqo+1R5xYyprjM6wK7RhFRZsGq1eGz1qidJV6pGbi6yZtYGkFRYy2BYA0yeOGYKA470nvaI8rX4N61QRAJx8vVI4aHdJkpFdnGm9sY6kV25UMMSgn0YaUa+8O+yoh2iafBIChqB3v7o6V1bGvrhAUpyD8vhDkmmJ4FvdCobY5Shl4/GGqXR3ybGvwgXox1UzW2HDxikS0J/snn/0woZeOznCicqLv7s9jkzLovO0ZO1TXsMxT1XONfvD+2NLPPzZOoE4PhWMfaZn/Z0oZqmqP80w+AEaD0wn8jHirxl8yrCS2zdD1q9PDANXdDm37aCMxs2aOFXoQ6+2GdMo4DqhiQD5uWgsbRe2TpNMCQlVAAACkCgGy8GpBldLJQLGZMf9xXjhGaA9P5wOXLTeD+y9Y7x6iS0PNPpIPXY0qulkvXNPAecRFdL0P7M6ufYA1fXpFVa5khBBICQSwJCyDs7INYcq22YU+b/At/6Y6rExHsjyOGCnTb/omq6Xpf8AZzOJS2+ij74FO6VlnCC+ozFDvCTEWZbJH1Uv/DL94gU3SsoN2D+BPmRrh5sXwH5K8/z/AMHq6VrIonXS+Tu+iM4WkukU2XJlTbgImdZhfISEKugmgLHHCkREaVTRICidZCAdeIPlEjTkwqk2Yt9GYd3bMNTnG7GsOGI1S5+hDR0wnKFAgA4MVH80FHSSec09/mYz06wpJcBicSCQ+1szHoWhuhtnIJKVKD0da/FJEEXOezDEhDDrNEzE7T04fSHIHxEQJ2n5x+n/ACp90bTpLZ9H2FKFTpClBZKRdvKqA9b0wRn1dLdEjCxzD/8AHL85kXkxPiIz4fwlN/jU4/6qu4eEOTpWacZq/wAR8jFt/nTRgwsB4ypH9xh0vp1YAwTYGct7EkY7hC7c/iDuQ+EDoqYVzpSVLUQZiAQVGovChrWIWnEhE6aHJAWsMVOGvGgc0bVhHrybBLT7MtAbBkgeUU3S+xpNinUFULrn7KjHSMJJbnOUot7HkagxF26Qaksp9xriGyHwsrKkMHphjn3xAlStVOMWlnoMWoMh4udnOPLiytnvwYVHUelqdo91f5oJK1AU2eOJhI2GnhzhXhVzyeOOY9GUItOoFsfQuxw1xf192OGVv9PqwEL5N6PxEAcjRJAcMa/a7sI7TD2fWOOMOMvEfGOiVuMGYTimdSoa/XAxwq3nn3VjjH00cvNr7/fAhSsYpVfpGFHSsfa74UPQD1HS1oIkqIwCVeEZK3zQbJZUghyCpszR/wAxjSabnfq0ztAdgjafVYx9vmBKLMivZlDLWE+aSI9uK/ymZmBG8cEkBQwHfX00FQgjDx8oCgjWawQEkVwyx98Zhs3wO6tvPU8K8MH55c45w8aw05v59/rOEkNvQfMl7eMDWnvhd4B90NKc4qibIemKiWK/T8PjAJZvS0g0AOH7x9zcjEjSYfqqVZXe0IymSkHB0gbK5bKxpYSqCMbGdzZYrkJcgB9ZJOqg9e56vSKQSkAADOrDHGuOEWUoJvMcC+J26mrXviBpJAJYAeOv3RF0wq0RJUgvVmDvUHItm5Lxa6Z/ZWYf+me9aorbEj2qHBqsMWwGXwi001KdEjUJKN9SqIm7v5fU9WCqr5/RlKJfaTwyrzj1LR0wos8oJLOCcquSc98eZyZXaTvSMDrEeraPsZMiUxZkDXvi+m5I6zj78Hn/AOluaVSrKCXJXOOH1RLGX70ecCVHpH6YEXTZE4/tzz6r3R56lIrUChOddlBjvpHoZ5VsB6qC2OS8yWNcxH9QhXcaRI0Wj5+SNc2WP5kwDPomcOyYpOlqAbFMOqWs/wAix5xfTvZMUvSv/uMz+Er+kw+CFueRyU1OymfnviSnLHubjAJRqdWyJKJnpozG9TcSqIQEh8D38o62O7Bg3hDDNG3gISZo2xJQXrNncI5MmYA440BHwht7aedfGEC207384ZOnI9M2jB/ARy+Tr5wus1Q1Wty3H/eCxJWtBUNe0e7vfZBUneDv+MDVMps5QhNfX64wAdSvf64wo5XbHYktJm9mTEqWqUpN4GWVbGAPmHjK6RIMxIS4CUhOdGJNA2GfGNPZZQE2YTj1agHAerBnc5njC0ZZKkMKFTlhi57o0Z4eaNGLh4mSeajJMHfMbageLUiQWDAPtf1vjeJkJ1DlHFykhnAjg+k9z1+ufwmEApnzMINkO9/KNzNlp1CGoko+qDwEHpPcXrv8f7MOoZ19cIGUtlujdzJCW9lPIQI2dGF1PIQLpK5D118GBtV4mWUJKyAHATezIILDVEi1WaYpmlTWB+ooZjWI1qrEwYTJ4SMAJ0wAbAyqCGiQ3+rP/wCNN/uj1RjlVHilLM7MmqUsH2VsxHsq7wUtxiPaB2nYs+LFs/jGxmWY/wDmz/8Air98DVZ7ib8yfOujLrFV+G2F20PO0ZbRdjBSpa/m5QZ1VdTAdlIOJPd4m0vaUkyz1Sm6tISCVApS6gkOCXoHcgxcmWqcu/MJCQ1yWcKYEjnSOWmSgkhhQADcGb+owdtUNYjRmZVwrQXmAgpLXQrMUd082wMer6GX8xLfG4nwjzVMoG86RQgcmj0jRlJSP3R4Q8OKiGJiOW551+mZXztmGpEzvKfdGH0fd+cvgH5tTAtVXZZtRxwrjGw/TCt7RIGqUe9R90YNOcUxRHt5RK0SP1iz/wAeT/WmIh84maEH61Zv/cSf/sTCGe/aWtglSlKPAYkklgAMySRGV6Q6QIs86XfcdWvsrFyYOyp7hwmJ1HVnFzbl9ZOCfoy2UrD2jRI4B1cRFf0kANnmAj6Bbl8YqtDknqeXSZppv14cYPfZsDwicixo1d598ETYkau8x43gNmiurSRXXy78oehXLjFjL0cjURxgn+Go284nsSK9ZEq0zS1BqpDkzCOO2LQaNR9rn8IR0cn7XP4Qdhh6yJWdYe7XHU54e+LI6JT9ZXP4Q6XolIeqq7vdB2JD9XEqGrjwgqVHN/PdFoNEpP0ld3uhw0QMlkcA8PsMn1UeCov7Fcj74UXg0en66u73Qofpzn6tllYbUpfXLQlayLiUsxzfWHLJD7ouuj5Jli8CFZ63jSaTsomzLsu6nsO7cMtiozPWmUtaFe0Cc8War8RHq5PGnoWk+WUt6MDBoc4i/KVAey/EQvlCmZi53QxBlKfKBptCQoJKgFEEgZkDFhnADai+B2iIlqUhS0LIUFoBANWA3YQwXuTpVrSuqSCHIpWoxG8QRKgpm37YzQsUtIpfCiSq92qKNCoDDuixlW5KWqIQ3XBOVAJgOovAl2wYjPVB59qEpN5VV5Iz47dnoMR1Sky0X5lNSTid+fDExAWlc3tzBQeyhsGBqduoYCGkKUrrJlSzhOITRXNVMYlC0mrjX+aAQ2YWTtp/VFJbLci8WUC5oRUN2c+BjmltKdYoykLSkA9oqLAsfZFQcqsc4gGetWUpifoqSwIpQX6YCEMBYbSgKXUYkDmW7mj1GwTGlp/dHhHm9keWSAiQu+VFRUUFaSRiklTjjFydJWgEBK5bUwKKUwIL1HHCGgMx+lud+uS9khP9c34RjUTI3OmtGfKV35qVLWlIS4mEdkEsGSmp7RPnED/KSDhKmtrvrbf+zwhDszF/xjQdCLB1tqQpVJck9es6giqRvKrvB4dN6KpBPZnBs3JHDs1jWaE0KLLZkpTevz1CYu8ziWj2UUyJq32jAgctDUWYlMsqV7SzfVsJNBwF0cIqukNrSbOpiD2SKHdEfTulmSkKBLqBISBeISQWAUWNWzEUVt09KX7VnKU4E3EpmKoxZQUdb1h2TQCWsa4MkxWddLLdWJgDD2ylydfZwETkTHESUHTMggmCIoXqaCIJMAEpKhBAdsQ0w+rQATEp2w5QaI8pdIdMW7QCO9bqEFlKJyiKMYkIwEAzqt8KFcO2FDJNZZ9C2+TLlSrPOlpKUBK50wFSlVcsiuO04RYo0CPamrvzTVSki4D90kgRcLnQJa465URmZGk6NlpNEvvJPcaQZRu4ADcINLEDmJihAZhfKIE+xS1g9m6daafCJy4AtQEOgKtWhkkMVHkIEnQIzmK4Ae+LZcyIi5uuohZELMyvVZkyaJeZMNEDM7WyAzVEZegCU3yu9NUAS/sh6sOAaJ9jlhCipyVKapyFeyNQFKbImy7TTd/aYWXQeYyM4MWUm6a4jX12fF+MV+k7eklUtM2XLqbylrSgYqDAqIrXKLjT9uWuZ1UhyoPeABoGAxGFc2PurZcgpF1chb0qlbuWFap1xzloy0Q5M1ZASj5GQNRBfiJ8S5cqdnIlK/cUsfnMdnWWTjMlTMWBNx+8CI8yTIcpVLmgjNUpCtbeyqmeIiSiQZas7KRxmtwZ9cJwMbOsH99Q8UeMAnIkooFzEk5iUsj+V6w+QhBL/KVvqvWiXuoEwffAffI9VrQaKkH8aSTlUFAER0GSHUqUSMmMunCncInIQrAWrDB56hj+9jHTLnHC0Jb+JKVzvQxA9FiXOnCUELAJyAAADkkkLBZnGBxEW0+0pXNWQ4AACQGYJDgN2tkMsMpUuXMN4GYoXEeyVVBJLjYkln+iYHPSqWlSroohh2BU1YPyENCKXSFqSqaodbPll7oUkTLuNbxQWHaccAYqdJWlXWFN8vVLl7xugDE9oY64n2mbNlpIVKBDe0UrBJLs9WvYxnnF47HHdXy5RDssaFsQGNInS7Ymgc8jFchfgPCCJXDAshaE624GJCLQnNUV6JxgonPjABYJtCfrDmIf14P0k8xFeFjVBH2CACwTNDUI7oYuccIgsk4gQ0oGqEBPFobHwg/ykNiIPoHo6bQLxJQjI4udgfDbFlN6Ckg3ZrqydJAbeCS8NRbFmRVotgbGFEkdCbQM5Z++r3QoeVitHpl2HBDQjSFfjuczoVA1rjrxHWumEIAc54jLiQF64irW9csoaEMUpniPMUGxjtpmEnD1viHaFuT69YRSJCpWG4RTaY0ylB6tJIJoVBJIAbx7hANOaRKAUIYqo+QFH5nLnvr9H9W15cmbU4pWCw1ZOc32xzlOtEXGPLDJ0RK/07SpKjqXNlOaDAK2RLCJ6QAJ6VannKctrvAw5Nqs4bsTg2sCnODCdZVkC8dxQD5UiF96lgUzrXkpKhqCpShxJaIwk2pR+clnVeYKFMuy+OtosF2aQDeTMSn7rbMQYZ8iUVOJyVAVATNI4kPug1FoRpqikALRLFKMlQOYyoDERGlZL1QfxLFeL+Ai6TItCapUpqUvIUDuB3wybNnv2k3hU1RjypE/exRClTpEwFhNbe/iIbOlWdVO0K4lIfdlB5luILGzytVBd4PlAflScVSEvWnWKT73MFoKYSwyZF1SQsKFQXSQ1FPnq1Q+3yJS1XLyGKbyrxYEAm6H314Q+zzJJ+ipJN5w7tRL4j7QipnTLOpLrmKRfIABQVNQAYYYPqcw9KEQNKSQkpQlYWDUXVlYZyzl9RpGetKj1y21nPYmLiRIQOsUDRDAbaM/rXGanTHWdrxDLHInAEjd4CDCdE2XoDs31KLkPdDAjiXc7Gg6NAJaq1DgPeIvtyJzor0ToMibE/8Ay6Mph/AP7oeOj+Qm11FB8iYO3LwLPEiJnQeWSr2QSdQDmLaxaDly5XXz0TLRKC1IX1RUky2KQDcIClhyXIIamNW3vRuVZV2dM2RKSmWsHEdqhKTeLku4OcNQ8g5eDC2PQU9f0Lo1qIHFsYvdHdFQkgzDfON0Ds8dcF0z0ws0mcqR1cy8lnIFHLFhWtC8aSzKBSlQzANca15xaiiG2Eskm6MBExJhksQS9FCOvChpUIUIYRRyhgOUEAgK01rDAcFQGYaQi8CCDrgFY1JoYADEzqeUL5PDJZAmy70QdJo6uUsiirqiOWO7CL5Us5RlekFgtCphXKKsEgpdJwLvcUCGp464HLQaWupmOptMu6Vy0LReKvnEKF4l6lT1LExZo0ulIrZX2JU/jBFaWtiaKReAp2pR/K0GTpsADrJKC+pLNwIjj+51/YjyNOSSR83PlH6zIU2O0vD5losylOJyk1wMpV38TABo6vSVmWqslO0uaa6BsoJZxY1FgtSC+0ggZuQR3wfwL+QfyeWWKJ8spOFSnjj6eHp0KtyQEL2g8sQxxji9HoJ+bms+ZA8lP3QU9Hl430ktjn3gwZfYM3uRJmiZg9hDF63VJpyMEKrUE16xO0B8drGHiw2gBiVHVdW+sYXsOEQJHymWXV1oYguXIzx5nfTVBt5DckJ0hPBN8g6nTTU8cOlicZcpW26R3Ryb0mmhgRLOsMoHVmfKF/j4pfsyC+aFAnkUjxhX7jr2GWm3oVLKTJu3lXTdJcihLU1JSOMV2ktIWdbjq5qCEmpu3QRTFy/wi6lzpDlcxCkhgEj6uZdjia/h2RQdKkyFJSmQVFyScWFHOI9PA9gRQ2K0PeTWrU2YR2wWBlXiKYpyfbX1SLHQ2iwS5olIFdZ1RoJch6JAI3eUVh4d6sU51oU1ms5JckA8X5xayArAViyslg1jl/vEgWEbfCPQlRybsqPkxJcAO70x8YtbNZ5EuWZ85hdehLClcHqYMuUxBDjmHjE9PraslMpwZZ7RDAssOHCsRQ4DbCnKlYRjbo3uiumlhmSweuTKJd0r7KgcHOWqrx5PpXSxlWmeqyT1pl9YblxSmINSWwId8cdsVSpDHgDACgx5JYjeh64YaWp7D0at9ltyEzpkqWbQkATHSCQRQEE5FnGp41BnppiHLDk/DCPBtEaSmWaYJiMGZST7KhhUd++Nxo39IMpMtCVSlhQd7rXWdgA51VjtCaa1OE4NPQ9JlzgIMmY8Y3ovPtExBXPKSD7CXF5KXJF4jNikfd2xpbIk6uUdaOVlgGhQNKTCiSsxKumF1ZiRdjhTCAD1ccCRBmhihBYxhMDUd0EUNUDUkvhAA1SXDEODl74HKkJAa6BXKJEsEDA7XMdulsvCAQEyU0Dsd5hk6yJIYgKGogGJCg8NTK2wDorpuh5a/alSzwHiIjL6NyB/phJ+yTF2uXqfnSEnnCpMDOWjoyhQoVjiD+WIFq6NLAvJmlxlUcin3Rs74IpDWELKh2zFL0NbRhOJGozCS33kwGdY7akB+1dZiA6g1falqHeMo3EyXTEj1shtwQZfcLPPbTNtV28pOA9m4qpJc+27/wC8QFWrJcgE6rtzwZo9OMv1WBT5QOT8H8YTg/IZq4POZdskqQq+mahdQEpSpQOBAdjV3HGEnRN9YYKEsDFdFNgza6Hc0bWZoVCy5QniBTcUkMYnpsZxLcoah5DP4MtZdGBgBQagKDnE6XY2ZieQi+6mmHKEZA1R0TIplWiQNQc7DBBIfEcqiJwl7RxjnVNDsRXTLA+dMxhBkWCUEFBlIKTiCkF9pfOJZQ+cORLbVCsDPnoXYlKKjLNQAE3iEhtTRT2n9G8srdExQT9VgTwPvBjdlMcIGuJyRZWeSMHb/wBHUvqz1S1dZrXUHYww3xB0L+j9i89QDfQTgd6jluj0gAE4Q5FlByh5IizSK6x2Gt0DsmtMt0X1jswAYYc47ZbMEhniYkNhBKVhGNDOqGqFBIUSWchQoUAHDDZgjsKABhhkKFAB2GTcIUKACPnB0YR2FAA1cJUKFAA0w5OB3woUAHHhphQoAOjOATMYUKATOnCHHCFChsEIQlQoUCAaY61Y7ChkjGod8NIhQoAGpji8IUKBAxmcWsvARyFAwiHEdhQoks7HIUK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3015" name="AutoShape 8" descr="data:image/jpeg;base64,/9j/4AAQSkZJRgABAQAAAQABAAD/2wCEAAkGBxQTEhUUExQUFRQXGBgYGBgYFxcaFxgcHB0XFxwYHBgaHCggHBwlHBUVITEhJSkrLi4uFx8zODMsNygtLisBCgoKDg0OGxAQGzQkICQsLCwsLDQsLCwsLCw0LCwsLCwsLCwsLCwsLCwsLywsLCwsLCwsLCwsLCwsLCwsLCwsLP/AABEIAMIBAwMBIgACEQEDEQH/xAAcAAABBQEBAQAAAAAAAAAAAAADAAIEBQYBBwj/xABNEAABAgMEBgcDCAgEAwkAAAABAhEAAyEEEjFBBVFhcYGRBhMiobHB8DLR4RQjQlJigpLCByQzcnOistIVFkPxk8PiJTREU2N0g7PT/8QAGgEAAwEBAQEAAAAAAAAAAAAAAAECBQMEBv/EAC8RAAICAAUDAgQGAwEAAAAAAAABAhEDEiExQQQTURRhUnHB8CIjMoGRoWLR4TP/2gAMAwEAAhEDEQA/APcYgaeW1nmH7PiwifFX0iWBKAP0loTzUIa3FLYz3TNd1cpP1UfD8sZVc8k4dww3tGi6azP1nKiEiu1z5xnZy8sO7wEZ3US/GzT6eKyIYpam98CIejtt+HKCKL68YapBxY1zfzjzanpWWjW9ApICZqgXcpHIH3xq4w3RPShloWgIvEfOKUVMgJ7IxAJd8mi9GmFqDpuDgtXjdjU6f/zRk9U/zWXcJ4orTaJwCTfPaqwSkN+K9rgCL6yApa6kA9s7sEsI7HnzI0S1gByQN9Iir0pJFOtQ+oKBPIVih+Sh3Yb2BPMuYm2aS6Jj1o3N4YsysnL0tLyvH7pHephEC36cIQpQlKuBryryXDkVCUkvmcoAiyNlBLXKazzMnKfEQmJTbKLpnOSqxqKSClRlkEGhF5Jx4RiLG9SKDf7jFv0gSuWjqgxlTVXm+opLFTD6qr2GvfFXZZCUhgzbGAxwY7o8PUtZjV6O+3p5DJXnjuEGCu0HoMsD6wPKOypJIonmDzcU1w6XZJilPdCq4hKRsxNaR5lFnqliR5ZxJyo4Javvh8wEFw7PRw3nEmXotbCgTVsdZ1AGJkro6s4lxsSffFLCk+CH1GGuSnRLrUvy8oelIzrxi/ldFyT9L+UeFYHpLRAs8sLmJJBUwDucCc90N4E92L1UNlbKVKtw7vF46pXDcPMGI6lu5ALPhhzrhuEBSHwU1cwwHIHzjjlZ6M0eETPlBNCab67qwxSg2bbCB5wIi63aclw5Brs7jCD5JBG71rh0xXHgNeDYPvNfWx44pZzAG3HuBgHVKcNnu502Q6bMXQEpp9nHn4w8vkWdcHZN56kDHUNxJLcoelVHJcPRznjrOUDTKpVTOdYrweGhD4ksNp9aoe7JbpV/ofNmEj2ssg/eQMo5MU7B2Gw18H1QpgQAXvKYczv1QKYo0F2mDild8FAtdAqbOfs8VAHkRCgBtRFHPMx2OmaPg5uEvJ77FbpkAmSDnNQeVYsorNI1n2cZOsngmnfGpHcx5bGK6WL/AFuZ93+ka4pFKO7Y3nFn0hmvaZ1cFka8KeUVhWmrnPKMrF/WzXwksiODbhWvL4wJQFMTDlqAYgndlAy1TXnhtjmdaovejw+btJLewhPNR90StHKVeZ6QLQCwmTPUwUCqWGLt9I7N8Wtmnspmlg6ky0ht5LmNPplUEY/WSTm7LG0JokfZHfHbPK7QLHHbDbdNUEqYkNg1MgMtsZTR+k5y7Z1ZuXEzQlzfKiAa4qZ6ao7HCluaxMo7O6DiUUoVeo7RkbXpKcz9YccKeYi80I/VLKlEupOPODKxRkmSCUD6Y4BR8oVsAMks5BUMozlrtKzMWL6gAWABbIZjfGh/8OgbRjj7OuG40hKdujA9MZYHUDJ5h1t+yios8wghgNb1ApXx1RedNrLeKGVdZEwvVg5S2AOaYoLPLZIDE0zz9ecZvUaSNno9cJI3UqVIlSZUxaFKKwaAs2BLuRrjsrS8oEBMgVIxVr+75wK21stmB+qTjsTFciSAUNjfT4iNTAw4OCb5MjGlNTaXBqdLaZRZ19X1d4sDiAK8NkLQunDPWtNwJCUFTguaMPOM/wBMl/rKtyfD4wXoartTjqkq8R7o7dmPbzHHuy7lEFemZ5xmr/ER4NA501S5K7yie3LxJOU31wiCkwSctpRq3bRq+rMwg6yKWDKkPo23jxtkSZTHPDDz4Ry69boG7w8IXXUoCRnU+F700MnzgaFJc4Y+54+eo+lu0GvDWaYZV4iOJmJyPFx5GI4Ot2GTcNhgKZpYUbIVcCu/4wisqJK52oPvfLhrhoIxLA5+r3poGSBUY6mLe+HoUnEvy9NBYUkcMwUpTfhq1xxU5sHL1o5bkI6uYAMK44AMNbesIH1hxIIGsHhg22AKQYTsyHHHvckNALRMdmutroRwgy5qjw1D1qaI4q7uNlKw9hb6gvlAGbcDHYFMxLlfA08I5FqLJeIvB9GxVTlk2yWlqCUtT7yExaxVyz+tTD9WUkcy/lGojDkecaVmEzZh1zFHXmTEFat2rHzg0yY6idpz9ZwAL5+GHp4yJu5M28NVFJDiH/2MMvF824Q9ZJfdqMCLsaOMqHzibZdGh0UGsavtTs3yQ+e+LOzj55Wz4wTQehyuyoCiwKisNmCGYuKNXXFrJ0MlKip1OdobwjWwNIIwuqTlN15I9vPZV+9+ZoxugZ4+Wrd3M6cRQkdkLOOAwjfzNGhWKji9N7xDsXRmTKUVpvXiVGpJ9oEK7iY6EUzE2u0XgkAKJcUYjbnGs0DMPUEkEfONWn0QYt0aMlBmlop9lPuiQiUBh64RblZEcNo84nzV9bNuy1K7asOA8o2E1TSUOGLjwi4Wpg9aRn5nTOyA+05+6/eoQpSvQI4eW9TP6f0faJsxHVS5pFxQJBuipNCTuFIh2LoXas0oT+8v+1406unEr6EuYrgPykwFXTY/Rs8w8Jg/5ceeeBGTtnrw+plhxyxJaujqlSpKCoJMtLFgSCaYO2qCSui6QzrUWINGGBfbqisV0unn2bORvb8ykwFXSS2nCUgb7vlMMd4ycVSPPKm23yaO19HZM1ZmTAVKLfSIFKYCD2TQ8mW9xAS4Y41GqpjHzdM28ihQn7w//MxGVbLacbQBxH5UpMPPKqsVR3o3H+C2dv2Uv8IjJ9NdDply78kMm8CoDLEA13tx3xXKTPV7VqO4GYf+b5RR6XtcyzTpa1FU2UpKkLBDAhVFB9bANqMTiXKLV7l4UlGaklsRUzHFADtPu4QiX5Y0hloRdJAN5JqlX1kkOlXEEQIF2BpXV5h4yZLWmbsWqtElSgCwx9zVjstFf98OcMlga6P6xgrJfGjn0wiaHaTECwoW1UD1h6EDMltRceUAMwBwKna3mIcZiWq77gB4Q8tEqd0EloD7NXwEdSsnId8NEw4drcHd4aTWoLjY3GChXWh0PmltrJ5RxOe31kYGtBaleQ72hsuVXbsMMbR24NR5j3xyOlJ1HnCg18DuPk9+kz0qDpUFDYXioE1lWxf1UgfhQo+cQpUty5JpgWrzFYoOvUiz2tQWvtTFAuXd7owP70aSl+FsxnH8aiZxRfZ62RwrIpSOAscH5R3bnsPOkZLZspVsIE1octYDbjCSTrdso7eLYeJ9Ywx3HGuUG49j1LQIazSf4afAROMQdChrPJ/ho/pETXjZj+lGHP8AU/mKFCeOFUMkRhQ0zBrHOGKnJ+sOYhgPUYxluTM6xRuywbxdlED+iNRaLbLALqGBoDU7KRjrQUEm6mcxdqzuEBLIGldKdQZYmKSOsVdBHaAO2gIxiH/jpM6bKSSoyQSopluCRikHrRV3FQKgxSWzo5aFS0oN+YoKmK6wlWOKaKzJFWweG6O6L2iUqYq6lSighKlXC6ixcgqpnXbBYUWkjpEZiSpF9QFwUuiq27PtKYh6xFtvSO7Lmm8etlqCSm9LKVA5pV1bn4RN0HoKdIkqCUIM1RClFQQUnWihwajgRCndEpypc4Dq0dapJKUv1aQk3gEgB3fhU0hWFIjz9LHq1lapa030oJSpV0pV2VYXS4rXA8Xh/RjTEoSFKnXkoSoITdM8hIozsopzaJI6LzjIVJVMkpSpSFFICgkBOQDO5IBJfXBNHdFQiSqUuZLWhSwsiodsBi7ONYhpipF8gSyHElZ3hX5ox/TUI6xICCghHaRdADEntODU/wBsbKWhSUgCchIAAAAwbL9pGR6aOZiHN7sA32Yu57OJp/dDewR3KHR1qWUhK1UQSE50cqo+1R5xYyprjM6wK7RhFRZsGq1eGz1qidJV6pGbi6yZtYGkFRYy2BYA0yeOGYKA470nvaI8rX4N61QRAJx8vVI4aHdJkpFdnGm9sY6kV25UMMSgn0YaUa+8O+yoh2iafBIChqB3v7o6V1bGvrhAUpyD8vhDkmmJ4FvdCobY5Shl4/GGqXR3ybGvwgXox1UzW2HDxikS0J/snn/0woZeOznCicqLv7s9jkzLovO0ZO1TXsMxT1XONfvD+2NLPPzZOoE4PhWMfaZn/Z0oZqmqP80w+AEaD0wn8jHirxl8yrCS2zdD1q9PDANXdDm37aCMxs2aOFXoQ6+2GdMo4DqhiQD5uWgsbRe2TpNMCQlVAAACkCgGy8GpBldLJQLGZMf9xXjhGaA9P5wOXLTeD+y9Y7x6iS0PNPpIPXY0qulkvXNPAecRFdL0P7M6ufYA1fXpFVa5khBBICQSwJCyDs7INYcq22YU+b/At/6Y6rExHsjyOGCnTb/omq6Xpf8AZzOJS2+ij74FO6VlnCC+ozFDvCTEWZbJH1Uv/DL94gU3SsoN2D+BPmRrh5sXwH5K8/z/AMHq6VrIonXS+Tu+iM4WkukU2XJlTbgImdZhfISEKugmgLHHCkREaVTRICidZCAdeIPlEjTkwqk2Yt9GYd3bMNTnG7GsOGI1S5+hDR0wnKFAgA4MVH80FHSSec09/mYz06wpJcBicSCQ+1szHoWhuhtnIJKVKD0da/FJEEXOezDEhDDrNEzE7T04fSHIHxEQJ2n5x+n/ACp90bTpLZ9H2FKFTpClBZKRdvKqA9b0wRn1dLdEjCxzD/8AHL85kXkxPiIz4fwlN/jU4/6qu4eEOTpWacZq/wAR8jFt/nTRgwsB4ypH9xh0vp1YAwTYGct7EkY7hC7c/iDuQ+EDoqYVzpSVLUQZiAQVGovChrWIWnEhE6aHJAWsMVOGvGgc0bVhHrybBLT7MtAbBkgeUU3S+xpNinUFULrn7KjHSMJJbnOUot7HkagxF26Qaksp9xriGyHwsrKkMHphjn3xAlStVOMWlnoMWoMh4udnOPLiytnvwYVHUelqdo91f5oJK1AU2eOJhI2GnhzhXhVzyeOOY9GUItOoFsfQuxw1xf192OGVv9PqwEL5N6PxEAcjRJAcMa/a7sI7TD2fWOOMOMvEfGOiVuMGYTimdSoa/XAxwq3nn3VjjH00cvNr7/fAhSsYpVfpGFHSsfa74UPQD1HS1oIkqIwCVeEZK3zQbJZUghyCpszR/wAxjSabnfq0ztAdgjafVYx9vmBKLMivZlDLWE+aSI9uK/ymZmBG8cEkBQwHfX00FQgjDx8oCgjWawQEkVwyx98Zhs3wO6tvPU8K8MH55c45w8aw05v59/rOEkNvQfMl7eMDWnvhd4B90NKc4qibIemKiWK/T8PjAJZvS0g0AOH7x9zcjEjSYfqqVZXe0IymSkHB0gbK5bKxpYSqCMbGdzZYrkJcgB9ZJOqg9e56vSKQSkAADOrDHGuOEWUoJvMcC+J26mrXviBpJAJYAeOv3RF0wq0RJUgvVmDvUHItm5Lxa6Z/ZWYf+me9aorbEj2qHBqsMWwGXwi001KdEjUJKN9SqIm7v5fU9WCqr5/RlKJfaTwyrzj1LR0wos8oJLOCcquSc98eZyZXaTvSMDrEeraPsZMiUxZkDXvi+m5I6zj78Hn/AOluaVSrKCXJXOOH1RLGX70ecCVHpH6YEXTZE4/tzz6r3R56lIrUChOddlBjvpHoZ5VsB6qC2OS8yWNcxH9QhXcaRI0Wj5+SNc2WP5kwDPomcOyYpOlqAbFMOqWs/wAix5xfTvZMUvSv/uMz+Er+kw+CFueRyU1OymfnviSnLHubjAJRqdWyJKJnpozG9TcSqIQEh8D38o62O7Bg3hDDNG3gISZo2xJQXrNncI5MmYA440BHwht7aedfGEC207384ZOnI9M2jB/ARy+Tr5wus1Q1Wty3H/eCxJWtBUNe0e7vfZBUneDv+MDVMps5QhNfX64wAdSvf64wo5XbHYktJm9mTEqWqUpN4GWVbGAPmHjK6RIMxIS4CUhOdGJNA2GfGNPZZQE2YTj1agHAerBnc5njC0ZZKkMKFTlhi57o0Z4eaNGLh4mSeajJMHfMbageLUiQWDAPtf1vjeJkJ1DlHFykhnAjg+k9z1+ufwmEApnzMINkO9/KNzNlp1CGoko+qDwEHpPcXrv8f7MOoZ19cIGUtlujdzJCW9lPIQI2dGF1PIQLpK5D118GBtV4mWUJKyAHATezIILDVEi1WaYpmlTWB+ooZjWI1qrEwYTJ4SMAJ0wAbAyqCGiQ3+rP/wCNN/uj1RjlVHilLM7MmqUsH2VsxHsq7wUtxiPaB2nYs+LFs/jGxmWY/wDmz/8Air98DVZ7ib8yfOujLrFV+G2F20PO0ZbRdjBSpa/m5QZ1VdTAdlIOJPd4m0vaUkyz1Sm6tISCVApS6gkOCXoHcgxcmWqcu/MJCQ1yWcKYEjnSOWmSgkhhQADcGb+owdtUNYjRmZVwrQXmAgpLXQrMUd082wMer6GX8xLfG4nwjzVMoG86RQgcmj0jRlJSP3R4Q8OKiGJiOW551+mZXztmGpEzvKfdGH0fd+cvgH5tTAtVXZZtRxwrjGw/TCt7RIGqUe9R90YNOcUxRHt5RK0SP1iz/wAeT/WmIh84maEH61Zv/cSf/sTCGe/aWtglSlKPAYkklgAMySRGV6Q6QIs86XfcdWvsrFyYOyp7hwmJ1HVnFzbl9ZOCfoy2UrD2jRI4B1cRFf0kANnmAj6Bbl8YqtDknqeXSZppv14cYPfZsDwicixo1d598ETYkau8x43gNmiurSRXXy78oehXLjFjL0cjURxgn+Go284nsSK9ZEq0zS1BqpDkzCOO2LQaNR9rn8IR0cn7XP4Qdhh6yJWdYe7XHU54e+LI6JT9ZXP4Q6XolIeqq7vdB2JD9XEqGrjwgqVHN/PdFoNEpP0ld3uhw0QMlkcA8PsMn1UeCov7Fcj74UXg0en66u73Qofpzn6tllYbUpfXLQlayLiUsxzfWHLJD7ouuj5Jli8CFZ63jSaTsomzLsu6nsO7cMtiozPWmUtaFe0Cc8War8RHq5PGnoWk+WUt6MDBoc4i/KVAey/EQvlCmZi53QxBlKfKBptCQoJKgFEEgZkDFhnADai+B2iIlqUhS0LIUFoBANWA3YQwXuTpVrSuqSCHIpWoxG8QRKgpm37YzQsUtIpfCiSq92qKNCoDDuixlW5KWqIQ3XBOVAJgOovAl2wYjPVB59qEpN5VV5Iz47dnoMR1Sky0X5lNSTid+fDExAWlc3tzBQeyhsGBqduoYCGkKUrrJlSzhOITRXNVMYlC0mrjX+aAQ2YWTtp/VFJbLci8WUC5oRUN2c+BjmltKdYoykLSkA9oqLAsfZFQcqsc4gGetWUpifoqSwIpQX6YCEMBYbSgKXUYkDmW7mj1GwTGlp/dHhHm9keWSAiQu+VFRUUFaSRiklTjjFydJWgEBK5bUwKKUwIL1HHCGgMx+lud+uS9khP9c34RjUTI3OmtGfKV35qVLWlIS4mEdkEsGSmp7RPnED/KSDhKmtrvrbf+zwhDszF/xjQdCLB1tqQpVJck9es6giqRvKrvB4dN6KpBPZnBs3JHDs1jWaE0KLLZkpTevz1CYu8ziWj2UUyJq32jAgctDUWYlMsqV7SzfVsJNBwF0cIqukNrSbOpiD2SKHdEfTulmSkKBLqBISBeISQWAUWNWzEUVt09KX7VnKU4E3EpmKoxZQUdb1h2TQCWsa4MkxWddLLdWJgDD2ylydfZwETkTHESUHTMggmCIoXqaCIJMAEpKhBAdsQ0w+rQATEp2w5QaI8pdIdMW7QCO9bqEFlKJyiKMYkIwEAzqt8KFcO2FDJNZZ9C2+TLlSrPOlpKUBK50wFSlVcsiuO04RYo0CPamrvzTVSki4D90kgRcLnQJa465URmZGk6NlpNEvvJPcaQZRu4ADcINLEDmJihAZhfKIE+xS1g9m6daafCJy4AtQEOgKtWhkkMVHkIEnQIzmK4Ae+LZcyIi5uuohZELMyvVZkyaJeZMNEDM7WyAzVEZegCU3yu9NUAS/sh6sOAaJ9jlhCipyVKapyFeyNQFKbImy7TTd/aYWXQeYyM4MWUm6a4jX12fF+MV+k7eklUtM2XLqbylrSgYqDAqIrXKLjT9uWuZ1UhyoPeABoGAxGFc2PurZcgpF1chb0qlbuWFap1xzloy0Q5M1ZASj5GQNRBfiJ8S5cqdnIlK/cUsfnMdnWWTjMlTMWBNx+8CI8yTIcpVLmgjNUpCtbeyqmeIiSiQZas7KRxmtwZ9cJwMbOsH99Q8UeMAnIkooFzEk5iUsj+V6w+QhBL/KVvqvWiXuoEwffAffI9VrQaKkH8aSTlUFAER0GSHUqUSMmMunCncInIQrAWrDB56hj+9jHTLnHC0Jb+JKVzvQxA9FiXOnCUELAJyAAADkkkLBZnGBxEW0+0pXNWQ4AACQGYJDgN2tkMsMpUuXMN4GYoXEeyVVBJLjYkln+iYHPSqWlSroohh2BU1YPyENCKXSFqSqaodbPll7oUkTLuNbxQWHaccAYqdJWlXWFN8vVLl7xugDE9oY64n2mbNlpIVKBDe0UrBJLs9WvYxnnF47HHdXy5RDssaFsQGNInS7Ymgc8jFchfgPCCJXDAshaE624GJCLQnNUV6JxgonPjABYJtCfrDmIf14P0k8xFeFjVBH2CACwTNDUI7oYuccIgsk4gQ0oGqEBPFobHwg/ykNiIPoHo6bQLxJQjI4udgfDbFlN6Ckg3ZrqydJAbeCS8NRbFmRVotgbGFEkdCbQM5Z++r3QoeVitHpl2HBDQjSFfjuczoVA1rjrxHWumEIAc54jLiQF64irW9csoaEMUpniPMUGxjtpmEnD1viHaFuT69YRSJCpWG4RTaY0ylB6tJIJoVBJIAbx7hANOaRKAUIYqo+QFH5nLnvr9H9W15cmbU4pWCw1ZOc32xzlOtEXGPLDJ0RK/07SpKjqXNlOaDAK2RLCJ6QAJ6VannKctrvAw5Nqs4bsTg2sCnODCdZVkC8dxQD5UiF96lgUzrXkpKhqCpShxJaIwk2pR+clnVeYKFMuy+OtosF2aQDeTMSn7rbMQYZ8iUVOJyVAVATNI4kPug1FoRpqikALRLFKMlQOYyoDERGlZL1QfxLFeL+Ai6TItCapUpqUvIUDuB3wybNnv2k3hU1RjypE/exRClTpEwFhNbe/iIbOlWdVO0K4lIfdlB5luILGzytVBd4PlAflScVSEvWnWKT73MFoKYSwyZF1SQsKFQXSQ1FPnq1Q+3yJS1XLyGKbyrxYEAm6H314Q+zzJJ+ipJN5w7tRL4j7QipnTLOpLrmKRfIABQVNQAYYYPqcw9KEQNKSQkpQlYWDUXVlYZyzl9RpGetKj1y21nPYmLiRIQOsUDRDAbaM/rXGanTHWdrxDLHInAEjd4CDCdE2XoDs31KLkPdDAjiXc7Gg6NAJaq1DgPeIvtyJzor0ToMibE/8Ay6Mph/AP7oeOj+Qm11FB8iYO3LwLPEiJnQeWSr2QSdQDmLaxaDly5XXz0TLRKC1IX1RUky2KQDcIClhyXIIamNW3vRuVZV2dM2RKSmWsHEdqhKTeLku4OcNQ8g5eDC2PQU9f0Lo1qIHFsYvdHdFQkgzDfON0Ds8dcF0z0ws0mcqR1cy8lnIFHLFhWtC8aSzKBSlQzANca15xaiiG2Eskm6MBExJhksQS9FCOvChpUIUIYRRyhgOUEAgK01rDAcFQGYaQi8CCDrgFY1JoYADEzqeUL5PDJZAmy70QdJo6uUsiirqiOWO7CL5Us5RlekFgtCphXKKsEgpdJwLvcUCGp464HLQaWupmOptMu6Vy0LReKvnEKF4l6lT1LExZo0ulIrZX2JU/jBFaWtiaKReAp2pR/K0GTpsADrJKC+pLNwIjj+51/YjyNOSSR83PlH6zIU2O0vD5losylOJyk1wMpV38TABo6vSVmWqslO0uaa6BsoJZxY1FgtSC+0ggZuQR3wfwL+QfyeWWKJ8spOFSnjj6eHp0KtyQEL2g8sQxxji9HoJ+bms+ZA8lP3QU9Hl430ktjn3gwZfYM3uRJmiZg9hDF63VJpyMEKrUE16xO0B8drGHiw2gBiVHVdW+sYXsOEQJHymWXV1oYguXIzx5nfTVBt5DckJ0hPBN8g6nTTU8cOlicZcpW26R3Ryb0mmhgRLOsMoHVmfKF/j4pfsyC+aFAnkUjxhX7jr2GWm3oVLKTJu3lXTdJcihLU1JSOMV2ktIWdbjq5qCEmpu3QRTFy/wi6lzpDlcxCkhgEj6uZdjia/h2RQdKkyFJSmQVFyScWFHOI9PA9gRQ2K0PeTWrU2YR2wWBlXiKYpyfbX1SLHQ2iwS5olIFdZ1RoJch6JAI3eUVh4d6sU51oU1ms5JckA8X5xayArAViyslg1jl/vEgWEbfCPQlRybsqPkxJcAO70x8YtbNZ5EuWZ85hdehLClcHqYMuUxBDjmHjE9PraslMpwZZ7RDAssOHCsRQ4DbCnKlYRjbo3uiumlhmSweuTKJd0r7KgcHOWqrx5PpXSxlWmeqyT1pl9YblxSmINSWwId8cdsVSpDHgDACgx5JYjeh64YaWp7D0at9ltyEzpkqWbQkATHSCQRQEE5FnGp41BnppiHLDk/DCPBtEaSmWaYJiMGZST7KhhUd++Nxo39IMpMtCVSlhQd7rXWdgA51VjtCaa1OE4NPQ9JlzgIMmY8Y3ovPtExBXPKSD7CXF5KXJF4jNikfd2xpbIk6uUdaOVlgGhQNKTCiSsxKumF1ZiRdjhTCAD1ccCRBmhihBYxhMDUd0EUNUDUkvhAA1SXDEODl74HKkJAa6BXKJEsEDA7XMdulsvCAQEyU0Dsd5hk6yJIYgKGogGJCg8NTK2wDorpuh5a/alSzwHiIjL6NyB/phJ+yTF2uXqfnSEnnCpMDOWjoyhQoVjiD+WIFq6NLAvJmlxlUcin3Rs74IpDWELKh2zFL0NbRhOJGozCS33kwGdY7akB+1dZiA6g1falqHeMo3EyXTEj1shtwQZfcLPPbTNtV28pOA9m4qpJc+27/wC8QFWrJcgE6rtzwZo9OMv1WBT5QOT8H8YTg/IZq4POZdskqQq+mahdQEpSpQOBAdjV3HGEnRN9YYKEsDFdFNgza6Hc0bWZoVCy5QniBTcUkMYnpsZxLcoah5DP4MtZdGBgBQagKDnE6XY2ZieQi+6mmHKEZA1R0TIplWiQNQc7DBBIfEcqiJwl7RxjnVNDsRXTLA+dMxhBkWCUEFBlIKTiCkF9pfOJZQ+cORLbVCsDPnoXYlKKjLNQAE3iEhtTRT2n9G8srdExQT9VgTwPvBjdlMcIGuJyRZWeSMHb/wBHUvqz1S1dZrXUHYww3xB0L+j9i89QDfQTgd6jluj0gAE4Q5FlByh5IizSK6x2Gt0DsmtMt0X1jswAYYc47ZbMEhniYkNhBKVhGNDOqGqFBIUSWchQoUAHDDZgjsKABhhkKFAB2GTcIUKACPnB0YR2FAA1cJUKFAA0w5OB3woUAHHhphQoAOjOATMYUKATOnCHHCFChsEIQlQoUCAaY61Y7ChkjGod8NIhQoAGpji8IUKBAxmcWsvARyFAwiHEdhQoks7HIUK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22288" y="1643063"/>
            <a:ext cx="1114425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Основные направления расходов в области культуры:</a:t>
            </a:r>
            <a:endParaRPr lang="ru-RU" sz="2400" dirty="0"/>
          </a:p>
        </p:txBody>
      </p:sp>
      <p:graphicFrame>
        <p:nvGraphicFramePr>
          <p:cNvPr id="22" name="Схема 21"/>
          <p:cNvGraphicFramePr/>
          <p:nvPr/>
        </p:nvGraphicFramePr>
        <p:xfrm>
          <a:off x="522248" y="2285992"/>
          <a:ext cx="11144328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Расходы на физическую культуру и спорт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22288" y="1714500"/>
            <a:ext cx="11144250" cy="3571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Основные направления расходов в области физической культуры и спорта:</a:t>
            </a:r>
            <a:endParaRPr lang="ru-RU" sz="2000" dirty="0"/>
          </a:p>
        </p:txBody>
      </p:sp>
      <p:pic>
        <p:nvPicPr>
          <p:cNvPr id="19458" name="Picture 2" descr="http://nslovo.info/wp-content/uploads/2013/12/2013-12-18_04-47-32.jpg"/>
          <p:cNvPicPr>
            <a:picLocks noChangeAspect="1" noChangeArrowheads="1"/>
          </p:cNvPicPr>
          <p:nvPr/>
        </p:nvPicPr>
        <p:blipFill>
          <a:blip r:embed="rId4" cstate="print"/>
          <a:srcRect b="1587"/>
          <a:stretch>
            <a:fillRect/>
          </a:stretch>
        </p:blipFill>
        <p:spPr bwMode="auto">
          <a:xfrm>
            <a:off x="665163" y="3429000"/>
            <a:ext cx="3000375" cy="22145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60" name="Picture 4" descr="http://66.mvd.ru/upload/site67/document_images/rOZit00RP4-800x600.jpg"/>
          <p:cNvPicPr>
            <a:picLocks noChangeAspect="1" noChangeArrowheads="1"/>
          </p:cNvPicPr>
          <p:nvPr/>
        </p:nvPicPr>
        <p:blipFill>
          <a:blip r:embed="rId5" cstate="print"/>
          <a:srcRect r="26008" b="3125"/>
          <a:stretch>
            <a:fillRect/>
          </a:stretch>
        </p:blipFill>
        <p:spPr bwMode="auto">
          <a:xfrm>
            <a:off x="4594225" y="2357438"/>
            <a:ext cx="3000375" cy="22145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62" name="Picture 6" descr="http://photos.wikimapia.org/p/00/03/69/02/75_full.jpg"/>
          <p:cNvPicPr>
            <a:picLocks noChangeAspect="1" noChangeArrowheads="1"/>
          </p:cNvPicPr>
          <p:nvPr/>
        </p:nvPicPr>
        <p:blipFill>
          <a:blip r:embed="rId6" cstate="print"/>
          <a:srcRect r="14444" b="6061"/>
          <a:stretch>
            <a:fillRect/>
          </a:stretch>
        </p:blipFill>
        <p:spPr bwMode="auto">
          <a:xfrm>
            <a:off x="8523288" y="3429000"/>
            <a:ext cx="3000375" cy="22145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450850" y="2357438"/>
            <a:ext cx="3500438" cy="9239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Проведение физкультурно-</a:t>
            </a:r>
          </a:p>
          <a:p>
            <a:pPr algn="ctr">
              <a:defRPr/>
            </a:pPr>
            <a:r>
              <a:rPr lang="ru-RU" dirty="0"/>
              <a:t>оздоровительных и спортивно-</a:t>
            </a:r>
          </a:p>
          <a:p>
            <a:pPr algn="ctr">
              <a:defRPr/>
            </a:pPr>
            <a:r>
              <a:rPr lang="ru-RU" dirty="0"/>
              <a:t>массовых мероприятий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665538" y="4643438"/>
            <a:ext cx="4857750" cy="9239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Поддержка спортивных команд</a:t>
            </a:r>
          </a:p>
          <a:p>
            <a:pPr algn="ctr">
              <a:defRPr/>
            </a:pPr>
            <a:r>
              <a:rPr lang="ru-RU" dirty="0"/>
              <a:t>и клубов для участия в</a:t>
            </a:r>
          </a:p>
          <a:p>
            <a:pPr algn="ctr">
              <a:defRPr/>
            </a:pPr>
            <a:r>
              <a:rPr lang="ru-RU" dirty="0"/>
              <a:t>спортивных соревнованиях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023225" y="2357438"/>
            <a:ext cx="3760788" cy="9239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Предоставление спортивных </a:t>
            </a:r>
          </a:p>
          <a:p>
            <a:pPr algn="ctr">
              <a:defRPr/>
            </a:pPr>
            <a:r>
              <a:rPr lang="ru-RU" dirty="0"/>
              <a:t>сооружений в пользование</a:t>
            </a:r>
          </a:p>
          <a:p>
            <a:pPr algn="ctr">
              <a:defRPr/>
            </a:pPr>
            <a:r>
              <a:rPr lang="ru-RU" dirty="0"/>
              <a:t>гражданам СГО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22288" y="5857875"/>
            <a:ext cx="11144250" cy="7858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Доля населения систематически занимающегося физической </a:t>
            </a:r>
          </a:p>
          <a:p>
            <a:pPr algn="ctr">
              <a:defRPr/>
            </a:pPr>
            <a:r>
              <a:rPr lang="ru-RU" sz="2000" b="1" dirty="0"/>
              <a:t>культурой и спортом возрастет в трехлетнем периоде с 15,5 % до 16,5 %</a:t>
            </a:r>
            <a:endParaRPr lang="ru-RU" sz="2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Расходы на национальную экономику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Багетная рамка 7"/>
          <p:cNvSpPr/>
          <p:nvPr/>
        </p:nvSpPr>
        <p:spPr>
          <a:xfrm>
            <a:off x="3879850" y="4857750"/>
            <a:ext cx="4357688" cy="1643063"/>
          </a:xfrm>
          <a:prstGeom prst="bevel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Национальная экономика</a:t>
            </a:r>
            <a:endParaRPr lang="ru-RU" sz="2400" dirty="0"/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4737100" y="1857375"/>
            <a:ext cx="2643188" cy="2286000"/>
          </a:xfrm>
          <a:prstGeom prst="snip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Расходы муниципального</a:t>
            </a:r>
          </a:p>
          <a:p>
            <a:pPr algn="ctr">
              <a:defRPr/>
            </a:pPr>
            <a:r>
              <a:rPr lang="ru-RU" b="1" dirty="0"/>
              <a:t>дорожного фонда</a:t>
            </a:r>
          </a:p>
          <a:p>
            <a:pPr algn="ctr">
              <a:defRPr/>
            </a:pPr>
            <a:r>
              <a:rPr lang="ru-RU" sz="2800" b="1" dirty="0"/>
              <a:t>69,1%</a:t>
            </a:r>
            <a:endParaRPr lang="ru-RU" sz="2800" dirty="0"/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1165225" y="2143125"/>
            <a:ext cx="2643188" cy="2286000"/>
          </a:xfrm>
          <a:prstGeom prst="snip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Организация транспортного обслуживания населения</a:t>
            </a:r>
          </a:p>
          <a:p>
            <a:pPr algn="ctr">
              <a:defRPr/>
            </a:pPr>
            <a:r>
              <a:rPr lang="ru-RU" sz="2800" b="1" dirty="0"/>
              <a:t>6,7%</a:t>
            </a:r>
            <a:endParaRPr lang="ru-RU" sz="2800" dirty="0"/>
          </a:p>
        </p:txBody>
      </p:sp>
      <p:sp>
        <p:nvSpPr>
          <p:cNvPr id="13" name="Прямоугольник с двумя вырезанными противолежащими углами 12"/>
          <p:cNvSpPr/>
          <p:nvPr/>
        </p:nvSpPr>
        <p:spPr>
          <a:xfrm>
            <a:off x="8308975" y="2143125"/>
            <a:ext cx="2643188" cy="2286000"/>
          </a:xfrm>
          <a:prstGeom prst="snip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Расходы в области</a:t>
            </a:r>
          </a:p>
          <a:p>
            <a:pPr algn="ctr">
              <a:defRPr/>
            </a:pPr>
            <a:r>
              <a:rPr lang="ru-RU" sz="1400" b="1" dirty="0"/>
              <a:t>лесного хозяйства,</a:t>
            </a:r>
          </a:p>
          <a:p>
            <a:pPr algn="ctr">
              <a:defRPr/>
            </a:pPr>
            <a:r>
              <a:rPr lang="ru-RU" sz="1400" b="1" dirty="0"/>
              <a:t>на развитие малого</a:t>
            </a:r>
          </a:p>
          <a:p>
            <a:pPr algn="ctr">
              <a:defRPr/>
            </a:pPr>
            <a:r>
              <a:rPr lang="ru-RU" sz="1400" b="1" dirty="0"/>
              <a:t>и среднего предпринимательства, </a:t>
            </a:r>
          </a:p>
          <a:p>
            <a:pPr algn="ctr">
              <a:defRPr/>
            </a:pPr>
            <a:r>
              <a:rPr lang="ru-RU" sz="1400" b="1" dirty="0"/>
              <a:t>архитектуру и </a:t>
            </a:r>
          </a:p>
          <a:p>
            <a:pPr algn="ctr">
              <a:defRPr/>
            </a:pPr>
            <a:r>
              <a:rPr lang="ru-RU" sz="1400" b="1" dirty="0"/>
              <a:t>градостроительство,</a:t>
            </a:r>
          </a:p>
          <a:p>
            <a:pPr algn="ctr">
              <a:defRPr/>
            </a:pPr>
            <a:r>
              <a:rPr lang="ru-RU" sz="1400" b="1" dirty="0"/>
              <a:t>развитие туризма, связь и информатику</a:t>
            </a:r>
          </a:p>
          <a:p>
            <a:pPr algn="ctr">
              <a:defRPr/>
            </a:pPr>
            <a:r>
              <a:rPr lang="ru-RU" sz="2000" b="1" dirty="0"/>
              <a:t>24,2%</a:t>
            </a:r>
          </a:p>
        </p:txBody>
      </p:sp>
      <p:sp>
        <p:nvSpPr>
          <p:cNvPr id="14" name="Стрелка углом вверх 13"/>
          <p:cNvSpPr/>
          <p:nvPr/>
        </p:nvSpPr>
        <p:spPr>
          <a:xfrm>
            <a:off x="8523288" y="4572000"/>
            <a:ext cx="1285875" cy="785813"/>
          </a:xfrm>
          <a:prstGeom prst="bentUp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15" name="Стрелка углом вверх 14"/>
          <p:cNvSpPr/>
          <p:nvPr/>
        </p:nvSpPr>
        <p:spPr>
          <a:xfrm flipH="1">
            <a:off x="2308225" y="4572000"/>
            <a:ext cx="1285875" cy="785813"/>
          </a:xfrm>
          <a:prstGeom prst="bentUp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16" name="Стрелка вверх 15"/>
          <p:cNvSpPr/>
          <p:nvPr/>
        </p:nvSpPr>
        <p:spPr>
          <a:xfrm>
            <a:off x="5880100" y="4286250"/>
            <a:ext cx="428625" cy="428625"/>
          </a:xfrm>
          <a:prstGeom prst="up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16325" y="214313"/>
            <a:ext cx="8264525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Основные понятия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1" name="Заголовок 1"/>
          <p:cNvSpPr txBox="1">
            <a:spLocks/>
          </p:cNvSpPr>
          <p:nvPr/>
        </p:nvSpPr>
        <p:spPr>
          <a:xfrm>
            <a:off x="665163" y="1571625"/>
            <a:ext cx="10715625" cy="973138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Принцип прозрачности (открытости) бюджетной системы Российской Федерации означает:</a:t>
            </a:r>
            <a:endParaRPr lang="ru-RU" sz="2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2" name="Схема 71"/>
          <p:cNvGraphicFramePr/>
          <p:nvPr/>
        </p:nvGraphicFramePr>
        <p:xfrm>
          <a:off x="2165322" y="1857364"/>
          <a:ext cx="777686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Расходы на национальную экономику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Багетная рамка 16"/>
          <p:cNvSpPr/>
          <p:nvPr/>
        </p:nvSpPr>
        <p:spPr>
          <a:xfrm>
            <a:off x="1379538" y="2143125"/>
            <a:ext cx="3143250" cy="3714750"/>
          </a:xfrm>
          <a:prstGeom prst="bevel">
            <a:avLst>
              <a:gd name="adj" fmla="val 695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Расходы муниципального дорожного </a:t>
            </a:r>
            <a:r>
              <a:rPr lang="ru-RU" sz="2400" dirty="0" smtClean="0"/>
              <a:t>фонда</a:t>
            </a:r>
          </a:p>
          <a:p>
            <a:pPr algn="ctr">
              <a:defRPr/>
            </a:pPr>
            <a:r>
              <a:rPr lang="ru-RU" sz="2400" dirty="0" smtClean="0"/>
              <a:t>(29,2 млн.рублей)</a:t>
            </a:r>
            <a:endParaRPr lang="ru-RU" sz="2400" dirty="0"/>
          </a:p>
        </p:txBody>
      </p:sp>
      <p:sp>
        <p:nvSpPr>
          <p:cNvPr id="18" name="Прямоугольник с двумя вырезанными противолежащими углами 17"/>
          <p:cNvSpPr/>
          <p:nvPr/>
        </p:nvSpPr>
        <p:spPr>
          <a:xfrm>
            <a:off x="5380038" y="2214563"/>
            <a:ext cx="5357812" cy="1500187"/>
          </a:xfrm>
          <a:prstGeom prst="snip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/>
              <a:t>Содержание, капитальный ремонт и ремонт автомобильных дорог и инженерных сооружений на них</a:t>
            </a:r>
          </a:p>
        </p:txBody>
      </p:sp>
      <p:sp>
        <p:nvSpPr>
          <p:cNvPr id="19" name="Прямоугольник с двумя вырезанными противолежащими углами 18"/>
          <p:cNvSpPr/>
          <p:nvPr/>
        </p:nvSpPr>
        <p:spPr>
          <a:xfrm>
            <a:off x="5380038" y="4214813"/>
            <a:ext cx="5357812" cy="1500187"/>
          </a:xfrm>
          <a:prstGeom prst="snip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/>
              <a:t>Обеспечение мероприятий по безопасности дорожного движения</a:t>
            </a:r>
          </a:p>
        </p:txBody>
      </p:sp>
      <p:sp>
        <p:nvSpPr>
          <p:cNvPr id="20" name="Стрелка вправо 19"/>
          <p:cNvSpPr/>
          <p:nvPr/>
        </p:nvSpPr>
        <p:spPr>
          <a:xfrm>
            <a:off x="4665663" y="2714625"/>
            <a:ext cx="500062" cy="500063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21" name="Стрелка вправо 20"/>
          <p:cNvSpPr/>
          <p:nvPr/>
        </p:nvSpPr>
        <p:spPr>
          <a:xfrm>
            <a:off x="4665663" y="4643438"/>
            <a:ext cx="500062" cy="500062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Расходы на жилищно-коммунальное хозяйство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22288" y="1643063"/>
            <a:ext cx="11215687" cy="5000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Три основных направления в расходовании средств:</a:t>
            </a:r>
            <a:endParaRPr lang="ru-RU" sz="2400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4" cstate="print"/>
          <a:srcRect r="19149" b="3930"/>
          <a:stretch>
            <a:fillRect/>
          </a:stretch>
        </p:blipFill>
        <p:spPr bwMode="auto">
          <a:xfrm>
            <a:off x="808038" y="2500313"/>
            <a:ext cx="271462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 cstate="print"/>
          <a:srcRect b="1735"/>
          <a:stretch>
            <a:fillRect/>
          </a:stretch>
        </p:blipFill>
        <p:spPr bwMode="auto">
          <a:xfrm>
            <a:off x="4808538" y="4071938"/>
            <a:ext cx="271462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364" name="Picture 4" descr="http://nslovo.info/wp-content/uploads/2013/06/%D1%80%D0%B5%D0%BA%D0%BB%D0%B0%D0%BC%D0%B0.jpg"/>
          <p:cNvPicPr>
            <a:picLocks noChangeAspect="1" noChangeArrowheads="1"/>
          </p:cNvPicPr>
          <p:nvPr/>
        </p:nvPicPr>
        <p:blipFill>
          <a:blip r:embed="rId6" cstate="print"/>
          <a:srcRect r="13603"/>
          <a:stretch>
            <a:fillRect/>
          </a:stretch>
        </p:blipFill>
        <p:spPr bwMode="auto">
          <a:xfrm>
            <a:off x="8666163" y="2500313"/>
            <a:ext cx="2714625" cy="23574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808038" y="4929188"/>
            <a:ext cx="6092825" cy="1200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/>
              <a:t>Финансирование</a:t>
            </a:r>
          </a:p>
          <a:p>
            <a:pPr>
              <a:defRPr/>
            </a:pPr>
            <a:r>
              <a:rPr lang="ru-RU" b="1" dirty="0"/>
              <a:t>мероприятий в</a:t>
            </a:r>
          </a:p>
          <a:p>
            <a:pPr>
              <a:defRPr/>
            </a:pPr>
            <a:r>
              <a:rPr lang="ru-RU" b="1" dirty="0"/>
              <a:t>области жилищного</a:t>
            </a:r>
          </a:p>
          <a:p>
            <a:pPr>
              <a:defRPr/>
            </a:pPr>
            <a:r>
              <a:rPr lang="ru-RU" b="1" dirty="0" smtClean="0"/>
              <a:t>хозяйства ( 255,9 млн.рублей)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4038" y="2714625"/>
            <a:ext cx="6092825" cy="1200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/>
              <a:t>Финансирование</a:t>
            </a:r>
          </a:p>
          <a:p>
            <a:pPr algn="ctr">
              <a:defRPr/>
            </a:pPr>
            <a:r>
              <a:rPr lang="ru-RU" b="1" dirty="0"/>
              <a:t>мероприятий в</a:t>
            </a:r>
          </a:p>
          <a:p>
            <a:pPr algn="ctr">
              <a:defRPr/>
            </a:pPr>
            <a:r>
              <a:rPr lang="ru-RU" b="1" dirty="0"/>
              <a:t>области коммунального</a:t>
            </a:r>
          </a:p>
          <a:p>
            <a:pPr algn="ctr">
              <a:defRPr/>
            </a:pPr>
            <a:r>
              <a:rPr lang="ru-RU" b="1" dirty="0" smtClean="0"/>
              <a:t>хозяйства (4,8 млн.рублей)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237163" y="4929188"/>
            <a:ext cx="6092825" cy="9233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dirty="0"/>
              <a:t>Благоустройство</a:t>
            </a:r>
          </a:p>
          <a:p>
            <a:pPr algn="r">
              <a:defRPr/>
            </a:pPr>
            <a:r>
              <a:rPr lang="ru-RU" b="1" dirty="0" smtClean="0"/>
              <a:t>территории</a:t>
            </a:r>
          </a:p>
          <a:p>
            <a:pPr algn="r">
              <a:defRPr/>
            </a:pPr>
            <a:r>
              <a:rPr lang="ru-RU" b="1" dirty="0" smtClean="0"/>
              <a:t>(28,9 млн.рублей)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нутый угол 18"/>
          <p:cNvSpPr/>
          <p:nvPr/>
        </p:nvSpPr>
        <p:spPr>
          <a:xfrm>
            <a:off x="4522788" y="3071813"/>
            <a:ext cx="3071812" cy="2445419"/>
          </a:xfrm>
          <a:prstGeom prst="foldedCorner">
            <a:avLst>
              <a:gd name="adj" fmla="val 5456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pitchFamily="2" charset="2"/>
              <a:buChar char="ü"/>
              <a:defRPr/>
            </a:pPr>
            <a:r>
              <a:rPr lang="ru-RU" sz="1600" dirty="0" smtClean="0"/>
              <a:t>разработка </a:t>
            </a:r>
            <a:r>
              <a:rPr lang="ru-RU" sz="1600" dirty="0"/>
              <a:t>схемы водоснабжения СГО;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600" dirty="0" smtClean="0"/>
              <a:t>разработка </a:t>
            </a:r>
            <a:r>
              <a:rPr lang="ru-RU" sz="1600" dirty="0"/>
              <a:t>схемы </a:t>
            </a:r>
            <a:r>
              <a:rPr lang="ru-RU" sz="1600" dirty="0" smtClean="0"/>
              <a:t>теплоснабжения СГО;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600" dirty="0" smtClean="0"/>
              <a:t> модернизация водопроводных сетей;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600" dirty="0" smtClean="0"/>
              <a:t> мероприятия в области энергосбережения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Расходы на жилищно-коммунальное хозяйство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093788" y="1643063"/>
            <a:ext cx="3071812" cy="13573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Мероприятия в области жилищного хозяйства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522788" y="1643063"/>
            <a:ext cx="3071812" cy="13573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/>
              <a:t>Мероприятия в области коммунального хозяйства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951788" y="1643063"/>
            <a:ext cx="3071812" cy="13573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Благоустройство территории</a:t>
            </a:r>
          </a:p>
        </p:txBody>
      </p:sp>
      <p:sp>
        <p:nvSpPr>
          <p:cNvPr id="18" name="Загнутый угол 17"/>
          <p:cNvSpPr/>
          <p:nvPr/>
        </p:nvSpPr>
        <p:spPr>
          <a:xfrm>
            <a:off x="1093788" y="3071813"/>
            <a:ext cx="3071812" cy="3357562"/>
          </a:xfrm>
          <a:prstGeom prst="foldedCorner">
            <a:avLst>
              <a:gd name="adj" fmla="val 5456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pitchFamily="2" charset="2"/>
              <a:buChar char="ü"/>
              <a:defRPr/>
            </a:pPr>
            <a:r>
              <a:rPr lang="ru-RU" sz="1600" dirty="0" smtClean="0"/>
              <a:t>капитальный ремонт многоквартирных домов;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600" dirty="0" smtClean="0"/>
              <a:t> приобретение жилья гражданам, нуждающимся в улучшении жилищных условий;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600" dirty="0" smtClean="0"/>
              <a:t> формирование жилищного фонда для переселения граждан из аварийного жилищного фонда;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600" dirty="0" smtClean="0"/>
              <a:t> ремонт общего имущества и квартир муниципального жилищного фонда</a:t>
            </a:r>
            <a:endParaRPr lang="ru-RU" sz="1600" dirty="0"/>
          </a:p>
        </p:txBody>
      </p:sp>
      <p:sp>
        <p:nvSpPr>
          <p:cNvPr id="20" name="Загнутый угол 19"/>
          <p:cNvSpPr/>
          <p:nvPr/>
        </p:nvSpPr>
        <p:spPr>
          <a:xfrm>
            <a:off x="7951788" y="3071813"/>
            <a:ext cx="3071812" cy="2445419"/>
          </a:xfrm>
          <a:prstGeom prst="foldedCorner">
            <a:avLst>
              <a:gd name="adj" fmla="val 5456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pitchFamily="2" charset="2"/>
              <a:buChar char="ü"/>
              <a:defRPr/>
            </a:pPr>
            <a:r>
              <a:rPr lang="ru-RU" sz="1600" dirty="0" smtClean="0"/>
              <a:t>уличное </a:t>
            </a:r>
            <a:r>
              <a:rPr lang="ru-RU" sz="1600" dirty="0"/>
              <a:t>освещение;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600" dirty="0" smtClean="0"/>
              <a:t>озеленение </a:t>
            </a:r>
            <a:r>
              <a:rPr lang="ru-RU" sz="1600" dirty="0"/>
              <a:t>территории;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600" dirty="0" smtClean="0"/>
              <a:t>содержание </a:t>
            </a:r>
            <a:r>
              <a:rPr lang="ru-RU" sz="1600" dirty="0"/>
              <a:t>мест захоронения;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600" dirty="0" smtClean="0"/>
              <a:t>благоустройство </a:t>
            </a:r>
            <a:r>
              <a:rPr lang="ru-RU" sz="1600" dirty="0"/>
              <a:t>дворовых территорий СГО;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600" dirty="0" smtClean="0"/>
              <a:t>прочие </a:t>
            </a:r>
            <a:r>
              <a:rPr lang="ru-RU" sz="1600" dirty="0"/>
              <a:t>мероприятия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Расходы на жилищно-коммунальное хозяйство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522288" y="1571625"/>
            <a:ext cx="11215687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РАСХОДЫ   БЮДЖЕТА   </a:t>
            </a:r>
            <a:r>
              <a:rPr lang="ru-RU" sz="2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НА </a:t>
            </a:r>
            <a:r>
              <a:rPr lang="ru-RU" sz="2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БЛАГОУСТРОЙСТВО   ГОРОДА</a:t>
            </a:r>
            <a:endParaRPr lang="ru-RU" sz="24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966627" y="1122443"/>
            <a:ext cx="2616767" cy="427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тыс</a:t>
            </a:r>
            <a:r>
              <a:rPr lang="ru-RU" sz="1300" dirty="0">
                <a:solidFill>
                  <a:schemeClr val="tx1"/>
                </a:solidFill>
                <a:latin typeface="Arial Narrow" panose="020B0606020202030204" pitchFamily="34" charset="0"/>
              </a:rPr>
              <a:t>. рублей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549796" y="2060848"/>
          <a:ext cx="11197681" cy="505968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613681"/>
                <a:gridCol w="7451215"/>
                <a:gridCol w="1080120"/>
                <a:gridCol w="1008112"/>
                <a:gridCol w="1044553"/>
              </a:tblGrid>
              <a:tr h="26547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effectLst/>
                        </a:rPr>
                        <a:t>N</a:t>
                      </a:r>
                      <a:r>
                        <a:rPr lang="en-US" sz="1200" baseline="0" dirty="0" smtClean="0">
                          <a:effectLst/>
                        </a:rPr>
                        <a:t> </a:t>
                      </a:r>
                      <a:r>
                        <a:rPr lang="ru-RU" sz="1200" baseline="0" dirty="0" smtClean="0">
                          <a:effectLst/>
                        </a:rPr>
                        <a:t>п/п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/>
                        </a:rPr>
                        <a:t>Наименование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/>
                        </a:rPr>
                        <a:t>2014 год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/>
                        </a:rPr>
                        <a:t>2015 год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/>
                        </a:rPr>
                        <a:t>2016 год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</a:tr>
              <a:tr h="32447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</a:rPr>
                        <a:t>1</a:t>
                      </a:r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Уличное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освещение (содержание сетей, оплата за потребленную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эл.энергию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11900,0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13000,0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13119.,8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2447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 Narrow" panose="020B0606020202030204" pitchFamily="34" charset="0"/>
                        </a:rPr>
                        <a:t>2</a:t>
                      </a:r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памятников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387,3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220,0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220,5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560448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 Narrow" panose="020B0606020202030204" pitchFamily="34" charset="0"/>
                        </a:rPr>
                        <a:t>3</a:t>
                      </a:r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Озеленение территории города (обрезка кустарников, устройство цветников, уход за газонами, выкашивание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травы, подрезка крон деревьев)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2906,6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2056,4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2159,2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2447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</a:rPr>
                        <a:t>4</a:t>
                      </a:r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Обустройство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новогодних городков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1501,5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2134,8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1858,3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796426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</a:rPr>
                        <a:t>5.</a:t>
                      </a:r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комплекса профилактических работ по уходу за объектами благоустройства (освобождение урн от мусора, очистка общественных мест от снега, очистка фонтана, известковая окраска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поребриков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1099,5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31,5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33,1</a:t>
                      </a:r>
                    </a:p>
                  </a:txBody>
                  <a:tcPr/>
                </a:tc>
              </a:tr>
              <a:tr h="32447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</a:rPr>
                        <a:t>6</a:t>
                      </a:r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Регулирование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численности бездомных животных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500,0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525,0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551,3</a:t>
                      </a:r>
                    </a:p>
                  </a:txBody>
                  <a:tcPr/>
                </a:tc>
              </a:tr>
              <a:tr h="32447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</a:rPr>
                        <a:t>7</a:t>
                      </a:r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дворовых территорий СГО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2200,0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2120,2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6425,5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2447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</a:rPr>
                        <a:t>8</a:t>
                      </a:r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и  содержание мест захоронения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1995,0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2594,8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2199,5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2447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</a:rPr>
                        <a:t>9</a:t>
                      </a:r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биоямы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(скотомогильник)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130,4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73,5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77,2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2447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</a:rPr>
                        <a:t>10</a:t>
                      </a:r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Акарицидная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обработка общественных мест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229,6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50,0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44,1</a:t>
                      </a:r>
                    </a:p>
                  </a:txBody>
                  <a:tcPr/>
                </a:tc>
              </a:tr>
              <a:tr h="32447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</a:rPr>
                        <a:t>11</a:t>
                      </a:r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 мероприятия по благоустройству СГО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6055,4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3369,9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3283,4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53967">
                <a:tc>
                  <a:txBody>
                    <a:bodyPr/>
                    <a:lstStyle/>
                    <a:p>
                      <a:pPr algn="ctr"/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28905,3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26176,1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29971,9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Межбюджетные отношения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Вертикальный свиток 5"/>
          <p:cNvSpPr/>
          <p:nvPr/>
        </p:nvSpPr>
        <p:spPr>
          <a:xfrm flipH="1">
            <a:off x="1522413" y="1571625"/>
            <a:ext cx="4572000" cy="2571750"/>
          </a:xfrm>
          <a:prstGeom prst="verticalScroll">
            <a:avLst>
              <a:gd name="adj" fmla="val 3496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Межбюджетные отношения –взаимоотношения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</a:t>
            </a:r>
            <a:endParaRPr lang="ru-RU" sz="2000" dirty="0"/>
          </a:p>
        </p:txBody>
      </p:sp>
      <p:sp>
        <p:nvSpPr>
          <p:cNvPr id="7" name="Вертикальный свиток 6"/>
          <p:cNvSpPr/>
          <p:nvPr/>
        </p:nvSpPr>
        <p:spPr>
          <a:xfrm flipH="1">
            <a:off x="6380163" y="4000500"/>
            <a:ext cx="4572000" cy="2571750"/>
          </a:xfrm>
          <a:prstGeom prst="verticalScroll">
            <a:avLst>
              <a:gd name="adj" fmla="val 3496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Межбюджетные трансферты –средства, предоставляемые одним бюджетом бюджетной системы Российской Федерации другому бюджету</a:t>
            </a:r>
            <a:endParaRPr lang="ru-RU" sz="2000" dirty="0"/>
          </a:p>
        </p:txBody>
      </p:sp>
      <p:pic>
        <p:nvPicPr>
          <p:cNvPr id="11268" name="Picture 4" descr="http://stolica.onego.ru/resources/i199046-contentImage1_1-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5288" y="4286250"/>
            <a:ext cx="4357687" cy="228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270" name="Picture 6" descr="http://slawyanka.info/wp-content/uploads/2013/04/finan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51600" y="1643063"/>
            <a:ext cx="4386263" cy="22193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Межбюджетные трансферты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Загнутый угол 5"/>
          <p:cNvSpPr/>
          <p:nvPr/>
        </p:nvSpPr>
        <p:spPr>
          <a:xfrm>
            <a:off x="5665788" y="1714500"/>
            <a:ext cx="6072187" cy="4857750"/>
          </a:xfrm>
          <a:prstGeom prst="foldedCorner">
            <a:avLst>
              <a:gd name="adj" fmla="val 39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Из областного бюджета в бюджет города перечисляются межбюджетные трансферты в форме: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b="1" dirty="0"/>
              <a:t>• </a:t>
            </a:r>
            <a:r>
              <a:rPr lang="ru-RU" b="1" u="sng" dirty="0"/>
              <a:t>Дотаций</a:t>
            </a:r>
            <a:r>
              <a:rPr lang="ru-RU" b="1" dirty="0"/>
              <a:t> - </a:t>
            </a:r>
            <a:r>
              <a:rPr lang="ru-RU" dirty="0"/>
              <a:t>без определения конкретной цели их использования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b="1" dirty="0"/>
              <a:t>• </a:t>
            </a:r>
            <a:r>
              <a:rPr lang="ru-RU" b="1" u="sng" dirty="0"/>
              <a:t>Субсидий</a:t>
            </a:r>
            <a:r>
              <a:rPr lang="ru-RU" b="1" dirty="0"/>
              <a:t> </a:t>
            </a:r>
            <a:r>
              <a:rPr lang="ru-RU" dirty="0"/>
              <a:t>- в целях </a:t>
            </a:r>
            <a:r>
              <a:rPr lang="ru-RU" dirty="0" err="1"/>
              <a:t>софинансирования</a:t>
            </a:r>
            <a:r>
              <a:rPr lang="ru-RU" dirty="0"/>
              <a:t> расходных обязательств муниципального образования по вопросам местного значения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b="1" dirty="0"/>
              <a:t>• </a:t>
            </a:r>
            <a:r>
              <a:rPr lang="ru-RU" b="1" u="sng" dirty="0"/>
              <a:t>Субвенций</a:t>
            </a:r>
            <a:r>
              <a:rPr lang="ru-RU" b="1" dirty="0"/>
              <a:t> </a:t>
            </a:r>
            <a:r>
              <a:rPr lang="ru-RU" dirty="0"/>
              <a:t>- на выполнение переданных государственных полномочий Российской Федерации и Свердловской области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b="1" dirty="0"/>
              <a:t>• </a:t>
            </a:r>
            <a:r>
              <a:rPr lang="ru-RU" b="1" u="sng" dirty="0"/>
              <a:t>Иных межбюджетных трансфертов</a:t>
            </a:r>
          </a:p>
        </p:txBody>
      </p:sp>
      <p:pic>
        <p:nvPicPr>
          <p:cNvPr id="9220" name="Picture 4" descr="http://gerb.rossel.ru/data/Image/catalog_terrs/78.jpg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 t="1500" b="2499"/>
          <a:stretch>
            <a:fillRect/>
          </a:stretch>
        </p:blipFill>
        <p:spPr bwMode="auto">
          <a:xfrm>
            <a:off x="1093752" y="1800180"/>
            <a:ext cx="3857652" cy="4629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Межбюджетные трансферты</a:t>
            </a:r>
            <a:r>
              <a:rPr lang="en-US" sz="3200" b="1" dirty="0" smtClean="0"/>
              <a:t>, </a:t>
            </a:r>
            <a:r>
              <a:rPr lang="ru-RU" sz="3200" b="1" dirty="0" smtClean="0"/>
              <a:t>млн.руб.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79413" y="5286375"/>
            <a:ext cx="11501437" cy="13573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	На 2014 год и плановый период 2015 и 2016 годов в бюджет города планируется поступление субвенций по 14 видам переданных государственных полномочий.</a:t>
            </a:r>
          </a:p>
          <a:p>
            <a:pPr algn="ctr">
              <a:defRPr/>
            </a:pPr>
            <a:r>
              <a:rPr lang="ru-RU" sz="1600" dirty="0"/>
              <a:t>	Поступления иных межбюджетных трансфертов на </a:t>
            </a:r>
            <a:r>
              <a:rPr lang="ru-RU" sz="1600" dirty="0" smtClean="0"/>
              <a:t>плановый </a:t>
            </a:r>
            <a:r>
              <a:rPr lang="ru-RU" sz="1600" dirty="0"/>
              <a:t>период не планируется. Объем поступлений будет уточняться в течении 2014 года после распределения Правительством Свердловской области межбюджетных трансфертов между муниципальными образованиями области.</a:t>
            </a:r>
          </a:p>
        </p:txBody>
      </p:sp>
      <p:graphicFrame>
        <p:nvGraphicFramePr>
          <p:cNvPr id="53255" name="Диаграмма 12"/>
          <p:cNvGraphicFramePr>
            <a:graphicFrameLocks/>
          </p:cNvGraphicFramePr>
          <p:nvPr/>
        </p:nvGraphicFramePr>
        <p:xfrm>
          <a:off x="379413" y="1643063"/>
          <a:ext cx="5929312" cy="3500437"/>
        </p:xfrm>
        <a:graphic>
          <a:graphicData uri="http://schemas.openxmlformats.org/presentationml/2006/ole">
            <p:oleObj spid="_x0000_s53255" r:id="rId5" imgW="5931922" imgH="3499407" progId="Excel.Sheet.8">
              <p:embed/>
            </p:oleObj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6451599" y="1857363"/>
          <a:ext cx="5429291" cy="3000398"/>
        </p:xfrm>
        <a:graphic>
          <a:graphicData uri="http://schemas.openxmlformats.org/drawingml/2006/table">
            <a:tbl>
              <a:tblPr firstRow="1" firstCol="1" bandRow="1">
                <a:tableStyleId>{D113A9D2-9D6B-4929-AA2D-F23B5EE8CBE7}</a:tableStyleId>
              </a:tblPr>
              <a:tblGrid>
                <a:gridCol w="2195966"/>
                <a:gridCol w="646665"/>
                <a:gridCol w="646665"/>
                <a:gridCol w="646665"/>
                <a:gridCol w="646665"/>
                <a:gridCol w="646665"/>
              </a:tblGrid>
              <a:tr h="8203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2012 г. Факт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2013 г. Факт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2014 г. Факт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2015 г. План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2016 г. План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532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Дотации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6,4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5,3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9,6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8,8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8,9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532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Субсидии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127,6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207,1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/>
                        <a:t>381,4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162,5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144,9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532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Субвенции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350,8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365,8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/>
                        <a:t>415,9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/>
                        <a:t>447,0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494,3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8203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Иные межбюджетные трансферты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7,2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48,9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/>
                        <a:t>26,7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Межбюджетные трансферты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Выноска со стрелкой вправо 9"/>
          <p:cNvSpPr/>
          <p:nvPr/>
        </p:nvSpPr>
        <p:spPr>
          <a:xfrm>
            <a:off x="379413" y="2500313"/>
            <a:ext cx="2928937" cy="3000375"/>
          </a:xfrm>
          <a:prstGeom prst="rightArrowCallout">
            <a:avLst>
              <a:gd name="adj1" fmla="val 25000"/>
              <a:gd name="adj2" fmla="val 25000"/>
              <a:gd name="adj3" fmla="val 16688"/>
              <a:gd name="adj4" fmla="val 7232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СУБВЕНЦИИ </a:t>
            </a:r>
          </a:p>
          <a:p>
            <a:pPr algn="ctr">
              <a:defRPr/>
            </a:pPr>
            <a:r>
              <a:rPr lang="ru-RU" sz="2400" dirty="0"/>
              <a:t>на 2014 год</a:t>
            </a:r>
          </a:p>
          <a:p>
            <a:pPr algn="ctr">
              <a:defRPr/>
            </a:pPr>
            <a:r>
              <a:rPr lang="ru-RU" sz="2400" b="1" dirty="0" smtClean="0"/>
              <a:t>415,9</a:t>
            </a:r>
            <a:endParaRPr lang="ru-RU" sz="2400" b="1" dirty="0"/>
          </a:p>
          <a:p>
            <a:pPr algn="ctr">
              <a:defRPr/>
            </a:pPr>
            <a:r>
              <a:rPr lang="ru-RU" sz="2400" dirty="0"/>
              <a:t>млн. руб.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22913" y="1643063"/>
            <a:ext cx="6286500" cy="15001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Реализация прав граждан в области образования –</a:t>
            </a:r>
            <a:r>
              <a:rPr lang="ru-RU" sz="2400" b="1" dirty="0"/>
              <a:t> </a:t>
            </a:r>
          </a:p>
          <a:p>
            <a:pPr algn="ctr">
              <a:defRPr/>
            </a:pPr>
            <a:r>
              <a:rPr lang="ru-RU" sz="2400" b="1" dirty="0"/>
              <a:t>263,7 млн. руб.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522913" y="3286125"/>
            <a:ext cx="6286500" cy="15001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Выплаты гражданам на оплату жилых помещений и коммунальных услуг –</a:t>
            </a:r>
            <a:r>
              <a:rPr lang="ru-RU" sz="2400" b="1" dirty="0"/>
              <a:t> </a:t>
            </a:r>
            <a:r>
              <a:rPr lang="ru-RU" sz="2400" b="1" dirty="0" smtClean="0"/>
              <a:t>151,9 </a:t>
            </a:r>
            <a:r>
              <a:rPr lang="ru-RU" sz="2400" b="1" dirty="0"/>
              <a:t>млн. руб.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522913" y="4929188"/>
            <a:ext cx="6286500" cy="15001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Иные переданные полномочия –</a:t>
            </a:r>
            <a:r>
              <a:rPr lang="ru-RU" sz="2400" b="1" dirty="0"/>
              <a:t> </a:t>
            </a:r>
          </a:p>
          <a:p>
            <a:pPr algn="ctr">
              <a:defRPr/>
            </a:pPr>
            <a:r>
              <a:rPr lang="ru-RU" sz="2400" b="1" dirty="0"/>
              <a:t>0,3 млн. руб.</a:t>
            </a:r>
            <a:endParaRPr lang="ru-RU" sz="2400" dirty="0"/>
          </a:p>
        </p:txBody>
      </p:sp>
      <p:pic>
        <p:nvPicPr>
          <p:cNvPr id="114690" name="Picture 2" descr="http://gyazo.com/f6ad6d3c6fab039150115a6fe39ece1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9788" y="1643063"/>
            <a:ext cx="2000250" cy="15176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4692" name="Picture 4" descr="http://nslovo.info/wp-content/uploads/2013/11/2013-11-22_16-13-31.jpg"/>
          <p:cNvPicPr>
            <a:picLocks noChangeAspect="1" noChangeArrowheads="1"/>
          </p:cNvPicPr>
          <p:nvPr/>
        </p:nvPicPr>
        <p:blipFill>
          <a:blip r:embed="rId5" cstate="print"/>
          <a:srcRect r="49091" b="4546"/>
          <a:stretch>
            <a:fillRect/>
          </a:stretch>
        </p:blipFill>
        <p:spPr bwMode="auto">
          <a:xfrm>
            <a:off x="3379788" y="3286125"/>
            <a:ext cx="2000250" cy="15001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4694" name="Picture 6" descr="http://deloru.ru/upload/iblock/c25/c25c6613a30071140494e8e5ca0f88c4_thumb_450_300.JPG"/>
          <p:cNvPicPr>
            <a:picLocks noChangeAspect="1" noChangeArrowheads="1"/>
          </p:cNvPicPr>
          <p:nvPr/>
        </p:nvPicPr>
        <p:blipFill>
          <a:blip r:embed="rId6" cstate="print"/>
          <a:srcRect r="11111"/>
          <a:stretch>
            <a:fillRect/>
          </a:stretch>
        </p:blipFill>
        <p:spPr bwMode="auto">
          <a:xfrm>
            <a:off x="3379788" y="4929188"/>
            <a:ext cx="2000250" cy="15001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9600" y="142875"/>
            <a:ext cx="9858375" cy="9985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О Финансовом управлении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http://e-kyzylorda.gov.kz/sites/default/files/IMG/news/2014/budget.jpg"/>
          <p:cNvPicPr>
            <a:picLocks noChangeAspect="1" noChangeArrowheads="1"/>
          </p:cNvPicPr>
          <p:nvPr/>
        </p:nvPicPr>
        <p:blipFill>
          <a:blip r:embed="rId3" cstate="print"/>
          <a:srcRect b="2085"/>
          <a:stretch>
            <a:fillRect/>
          </a:stretch>
        </p:blipFill>
        <p:spPr bwMode="auto">
          <a:xfrm>
            <a:off x="307975" y="1643063"/>
            <a:ext cx="3736975" cy="28575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Вертикальный свиток 9"/>
          <p:cNvSpPr/>
          <p:nvPr/>
        </p:nvSpPr>
        <p:spPr>
          <a:xfrm>
            <a:off x="4165600" y="1484784"/>
            <a:ext cx="7715250" cy="3015779"/>
          </a:xfrm>
          <a:prstGeom prst="verticalScroll">
            <a:avLst>
              <a:gd name="adj" fmla="val 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ru-RU" sz="2000" dirty="0"/>
              <a:t>Разработчиком презентации «Бюджет для граждан» является Финансовое управление Администрации </a:t>
            </a:r>
            <a:r>
              <a:rPr lang="ru-RU" sz="2000" dirty="0" err="1" smtClean="0"/>
              <a:t>Североуральского</a:t>
            </a:r>
            <a:r>
              <a:rPr lang="ru-RU" sz="2000" dirty="0" smtClean="0"/>
              <a:t> городского округа</a:t>
            </a:r>
            <a:endParaRPr lang="ru-RU" sz="2000" dirty="0"/>
          </a:p>
          <a:p>
            <a:pPr>
              <a:lnSpc>
                <a:spcPct val="90000"/>
              </a:lnSpc>
              <a:defRPr/>
            </a:pP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Основные задачи управления:</a:t>
            </a:r>
          </a:p>
          <a:p>
            <a:pPr>
              <a:lnSpc>
                <a:spcPct val="90000"/>
              </a:lnSpc>
              <a:defRPr/>
            </a:pPr>
            <a:endParaRPr lang="ru-RU" sz="2000" dirty="0"/>
          </a:p>
          <a:p>
            <a:pPr>
              <a:lnSpc>
                <a:spcPct val="90000"/>
              </a:lnSpc>
              <a:defRPr/>
            </a:pPr>
            <a:r>
              <a:rPr lang="ru-RU" sz="2000" dirty="0"/>
              <a:t>1. Составление проекта бюджета на очередной финансовый год и плановый период;</a:t>
            </a:r>
          </a:p>
          <a:p>
            <a:pPr>
              <a:lnSpc>
                <a:spcPct val="90000"/>
              </a:lnSpc>
              <a:defRPr/>
            </a:pPr>
            <a:r>
              <a:rPr lang="ru-RU" sz="2000" dirty="0"/>
              <a:t>2. Организация исполнения бюджета;</a:t>
            </a:r>
          </a:p>
          <a:p>
            <a:pPr>
              <a:lnSpc>
                <a:spcPct val="90000"/>
              </a:lnSpc>
              <a:defRPr/>
            </a:pPr>
            <a:r>
              <a:rPr lang="ru-RU" sz="2000" dirty="0"/>
              <a:t>3. Осуществление финансового контроля за исполнением </a:t>
            </a:r>
            <a:r>
              <a:rPr lang="ru-RU" sz="2000" dirty="0" smtClean="0"/>
              <a:t>бюджета</a:t>
            </a:r>
            <a:endParaRPr lang="ru-RU" sz="2000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450942" y="4672988"/>
          <a:ext cx="9215502" cy="204216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928958"/>
                <a:gridCol w="6286544"/>
              </a:tblGrid>
              <a:tr h="28575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Контактная информация</a:t>
                      </a:r>
                      <a:endParaRPr lang="ru-RU" sz="1400" b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05155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baseline="0" dirty="0" smtClean="0"/>
                        <a:t>Начальник управления</a:t>
                      </a:r>
                      <a:r>
                        <a:rPr lang="en-US" sz="1400" kern="1200" baseline="0" dirty="0" smtClean="0"/>
                        <a:t>	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Золотарева Светлана Анатольевна</a:t>
                      </a:r>
                      <a:endParaRPr lang="ru-RU" sz="1400" b="0" dirty="0"/>
                    </a:p>
                  </a:txBody>
                  <a:tcPr anchor="ctr"/>
                </a:tc>
              </a:tr>
              <a:tr h="205155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baseline="0" dirty="0" smtClean="0"/>
                        <a:t>Адрес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Свердловская</a:t>
                      </a:r>
                      <a:r>
                        <a:rPr lang="ru-RU" sz="1400" baseline="0" dirty="0" smtClean="0"/>
                        <a:t>  обл. ,г.Североуральск, </a:t>
                      </a:r>
                      <a:r>
                        <a:rPr lang="ru-RU" sz="1400" dirty="0" smtClean="0"/>
                        <a:t>ул. Чайковского,</a:t>
                      </a:r>
                      <a:r>
                        <a:rPr lang="ru-RU" sz="1400" baseline="0" dirty="0" smtClean="0"/>
                        <a:t> 15</a:t>
                      </a:r>
                      <a:endParaRPr lang="ru-RU" sz="1400" b="0" dirty="0"/>
                    </a:p>
                  </a:txBody>
                  <a:tcPr anchor="ctr"/>
                </a:tc>
              </a:tr>
              <a:tr h="205155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baseline="0" dirty="0" smtClean="0"/>
                        <a:t>Телефон, факс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2-44-56</a:t>
                      </a:r>
                      <a:endParaRPr lang="ru-RU" sz="1400" b="0" dirty="0"/>
                    </a:p>
                  </a:txBody>
                  <a:tcPr anchor="ctr"/>
                </a:tc>
              </a:tr>
              <a:tr h="205155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baseline="0" dirty="0" smtClean="0"/>
                        <a:t>Адрес электронной почты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mail@fin-severouralsk.ru</a:t>
                      </a:r>
                      <a:endParaRPr lang="ru-RU" sz="1400" b="0" dirty="0"/>
                    </a:p>
                  </a:txBody>
                  <a:tcPr anchor="ctr"/>
                </a:tc>
              </a:tr>
              <a:tr h="4499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/>
                        <a:t>Режим работы	</a:t>
                      </a:r>
                    </a:p>
                    <a:p>
                      <a:pPr algn="l"/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baseline="0" dirty="0" smtClean="0"/>
                        <a:t>С</a:t>
                      </a:r>
                      <a:r>
                        <a:rPr lang="en-US" sz="1400" kern="1200" baseline="0" dirty="0" smtClean="0"/>
                        <a:t> </a:t>
                      </a:r>
                      <a:r>
                        <a:rPr lang="ru-RU" sz="1400" kern="1200" baseline="0" dirty="0" smtClean="0"/>
                        <a:t>8:00</a:t>
                      </a:r>
                      <a:r>
                        <a:rPr lang="en-US" sz="1400" kern="1200" baseline="0" dirty="0" smtClean="0"/>
                        <a:t> </a:t>
                      </a:r>
                      <a:r>
                        <a:rPr lang="ru-RU" sz="1400" kern="1200" baseline="0" dirty="0" smtClean="0"/>
                        <a:t>до</a:t>
                      </a:r>
                      <a:r>
                        <a:rPr lang="en-US" sz="1400" kern="1200" baseline="0" dirty="0" smtClean="0"/>
                        <a:t> </a:t>
                      </a:r>
                      <a:r>
                        <a:rPr lang="ru-RU" sz="1400" kern="1200" baseline="0" dirty="0" smtClean="0"/>
                        <a:t>17:</a:t>
                      </a:r>
                      <a:r>
                        <a:rPr lang="en-US" sz="1400" kern="1200" baseline="0" dirty="0" smtClean="0"/>
                        <a:t>15  </a:t>
                      </a:r>
                      <a:r>
                        <a:rPr lang="ru-RU" sz="1400" kern="1200" baseline="0" dirty="0" smtClean="0"/>
                        <a:t>(пт.</a:t>
                      </a:r>
                      <a:r>
                        <a:rPr lang="en-US" sz="1400" kern="1200" baseline="0" dirty="0" smtClean="0"/>
                        <a:t> </a:t>
                      </a:r>
                      <a:r>
                        <a:rPr lang="ru-RU" sz="1400" kern="1200" baseline="0" dirty="0" smtClean="0"/>
                        <a:t>до 16:</a:t>
                      </a:r>
                      <a:r>
                        <a:rPr lang="en-US" sz="1400" kern="1200" baseline="0" dirty="0" smtClean="0"/>
                        <a:t>00</a:t>
                      </a:r>
                      <a:r>
                        <a:rPr lang="ru-RU" sz="1400" kern="1200" baseline="0" dirty="0" smtClean="0"/>
                        <a:t>)</a:t>
                      </a:r>
                    </a:p>
                    <a:p>
                      <a:pPr algn="l"/>
                      <a:r>
                        <a:rPr lang="ru-RU" sz="1400" kern="1200" baseline="0" dirty="0" smtClean="0"/>
                        <a:t>Перерыв на обед с 12:00 до 13:00 Выходные дни - </a:t>
                      </a:r>
                      <a:r>
                        <a:rPr lang="ru-RU" sz="1400" kern="1200" baseline="0" dirty="0" err="1" smtClean="0"/>
                        <a:t>Сб</a:t>
                      </a:r>
                      <a:r>
                        <a:rPr lang="ru-RU" sz="1400" kern="1200" baseline="0" dirty="0" smtClean="0"/>
                        <a:t>, </a:t>
                      </a:r>
                      <a:r>
                        <a:rPr lang="ru-RU" sz="1400" kern="1200" baseline="0" dirty="0" err="1" smtClean="0"/>
                        <a:t>Вс</a:t>
                      </a:r>
                      <a:endParaRPr lang="ru-RU" sz="1400" b="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Лента лицом вниз 11"/>
          <p:cNvSpPr/>
          <p:nvPr/>
        </p:nvSpPr>
        <p:spPr>
          <a:xfrm>
            <a:off x="307975" y="2214563"/>
            <a:ext cx="11144250" cy="3857625"/>
          </a:xfrm>
          <a:prstGeom prst="ribbon">
            <a:avLst>
              <a:gd name="adj1" fmla="val 7432"/>
              <a:gd name="adj2" fmla="val 6364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200" b="1" dirty="0"/>
              <a:t>СПАСИБО ЗА ВНИМАНИЕ !</a:t>
            </a:r>
            <a:endParaRPr lang="ru-RU" sz="7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16325" y="214313"/>
            <a:ext cx="8264525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Основные понятия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8" name="Схема 17"/>
          <p:cNvGraphicFramePr/>
          <p:nvPr/>
        </p:nvGraphicFramePr>
        <p:xfrm>
          <a:off x="950876" y="1714488"/>
          <a:ext cx="5357850" cy="3585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47" name="Picture 2" descr="http://1c-dengi.ru/images/bd.png"/>
          <p:cNvPicPr>
            <a:picLocks noChangeAspect="1" noChangeArrowheads="1"/>
          </p:cNvPicPr>
          <p:nvPr/>
        </p:nvPicPr>
        <p:blipFill>
          <a:blip r:embed="rId9" cstate="print">
            <a:lum contrast="20000"/>
          </a:blip>
          <a:srcRect/>
          <a:stretch>
            <a:fillRect/>
          </a:stretch>
        </p:blipFill>
        <p:spPr bwMode="auto">
          <a:xfrm>
            <a:off x="6165850" y="1714500"/>
            <a:ext cx="4214813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" name="Схема 18"/>
          <p:cNvGraphicFramePr/>
          <p:nvPr/>
        </p:nvGraphicFramePr>
        <p:xfrm>
          <a:off x="1522380" y="5643578"/>
          <a:ext cx="9215502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16325" y="214313"/>
            <a:ext cx="8264525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Основные понятия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Загнутый угол 10"/>
          <p:cNvSpPr/>
          <p:nvPr/>
        </p:nvSpPr>
        <p:spPr>
          <a:xfrm>
            <a:off x="1308100" y="1643063"/>
            <a:ext cx="4857750" cy="3071812"/>
          </a:xfrm>
          <a:prstGeom prst="foldedCorner">
            <a:avLst>
              <a:gd name="adj" fmla="val 4698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/>
              <a:t>Проект бюджета </a:t>
            </a:r>
            <a:r>
              <a:rPr lang="ru-RU" sz="1600" dirty="0"/>
              <a:t>муниципального образования СГО составляется на три года – очередной финансовый год и плановый период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Очередной финансовый год </a:t>
            </a:r>
            <a:r>
              <a:rPr lang="ru-RU" sz="1600" dirty="0"/>
              <a:t>– год, на который составляется проект бюджет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Плановый период </a:t>
            </a:r>
            <a:r>
              <a:rPr lang="ru-RU" sz="1600" dirty="0"/>
              <a:t>– два финансовых года, следующих за очередным финансовым годом</a:t>
            </a:r>
          </a:p>
        </p:txBody>
      </p:sp>
      <p:pic>
        <p:nvPicPr>
          <p:cNvPr id="74758" name="Picture 6" descr="http://nameofrussia.net/uploads/images/c/7/2/e/1/9d4d3466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0163" y="1643063"/>
            <a:ext cx="4357687" cy="30495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Загнутый угол 14"/>
          <p:cNvSpPr/>
          <p:nvPr/>
        </p:nvSpPr>
        <p:spPr>
          <a:xfrm>
            <a:off x="2879725" y="4857750"/>
            <a:ext cx="6786563" cy="1857375"/>
          </a:xfrm>
          <a:prstGeom prst="foldedCorner">
            <a:avLst>
              <a:gd name="adj" fmla="val 856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/>
              <a:t>Составление проекта бюджета основывается на: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dirty="0"/>
              <a:t>Бюджетном послании Президента Российской Федерации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dirty="0"/>
              <a:t>Бюджетном послании Губернатора Свердловской области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dirty="0"/>
              <a:t>Прогнозе социально-экономического развития СГО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dirty="0"/>
              <a:t>Основных направления бюджетной и налоговой политики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dirty="0"/>
              <a:t>Муниципальных программах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293" name="Прямоугольник 5"/>
          <p:cNvSpPr>
            <a:spLocks noChangeArrowheads="1"/>
          </p:cNvSpPr>
          <p:nvPr/>
        </p:nvSpPr>
        <p:spPr bwMode="auto">
          <a:xfrm>
            <a:off x="1022350" y="1571625"/>
            <a:ext cx="102568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Euphemia" pitchFamily="34" charset="0"/>
              </a:rPr>
              <a:t>Составление, рассмотрение и утверждение бюджета</a:t>
            </a:r>
          </a:p>
          <a:p>
            <a:pPr algn="ctr"/>
            <a:r>
              <a:rPr lang="ru-RU" sz="2000" b="1">
                <a:latin typeface="Euphemia" pitchFamily="34" charset="0"/>
              </a:rPr>
              <a:t>на 2014 год и на плановый период 2015 и 2016 годов:</a:t>
            </a:r>
          </a:p>
        </p:txBody>
      </p:sp>
      <p:sp>
        <p:nvSpPr>
          <p:cNvPr id="8" name="Вертикальный свиток 7"/>
          <p:cNvSpPr/>
          <p:nvPr/>
        </p:nvSpPr>
        <p:spPr>
          <a:xfrm flipH="1">
            <a:off x="450850" y="2357438"/>
            <a:ext cx="3286125" cy="4286250"/>
          </a:xfrm>
          <a:prstGeom prst="verticalScroll">
            <a:avLst>
              <a:gd name="adj" fmla="val 339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/>
              <a:t>Составление проекта бюджета: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Ответственные исполнители, порядок и сроки по составлению проекта бюджета определены постановлением Администрации СГО от 09.07.2013 № 961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Непосредственное составление проекта бюджета осуществляет Финансовое управление Администрации СГО</a:t>
            </a:r>
          </a:p>
        </p:txBody>
      </p:sp>
      <p:sp>
        <p:nvSpPr>
          <p:cNvPr id="10" name="Вертикальный свиток 9"/>
          <p:cNvSpPr/>
          <p:nvPr/>
        </p:nvSpPr>
        <p:spPr>
          <a:xfrm flipH="1">
            <a:off x="3879850" y="2357438"/>
            <a:ext cx="4429125" cy="4286250"/>
          </a:xfrm>
          <a:prstGeom prst="verticalScroll">
            <a:avLst>
              <a:gd name="adj" fmla="val 339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/>
              <a:t>Рассмотрение проекта бюджета: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•Проект бюджета рассмотрен на заседаниях согласительных комиссий в соответствии с Постановлением Администрации от 30.08.13г № 1224 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•Проект бюджета представлен на рассмотрение в Думу СГО 10.11.2013;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•В ноябре проект </a:t>
            </a:r>
            <a:r>
              <a:rPr lang="ru-RU" sz="1600" dirty="0" smtClean="0"/>
              <a:t>бюджета </a:t>
            </a:r>
            <a:r>
              <a:rPr lang="ru-RU" sz="1600" dirty="0"/>
              <a:t>рассмотрен депутатами на депутатских слушаниях, постоянной комиссии по бюджету и налогам и заседании Думы </a:t>
            </a:r>
            <a:r>
              <a:rPr lang="ru-RU" sz="1600" dirty="0" smtClean="0"/>
              <a:t>СГО;</a:t>
            </a:r>
            <a:endParaRPr lang="ru-RU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•Проект бюджета СГО на 2014 год и на плановый период 2015 и 2016 годов в декабре рассмотрен на публичных </a:t>
            </a:r>
            <a:r>
              <a:rPr lang="ru-RU" sz="1600" dirty="0" smtClean="0"/>
              <a:t>слушаниях</a:t>
            </a:r>
            <a:endParaRPr lang="ru-RU" sz="1600" dirty="0"/>
          </a:p>
        </p:txBody>
      </p:sp>
      <p:sp>
        <p:nvSpPr>
          <p:cNvPr id="11" name="Вертикальный свиток 10"/>
          <p:cNvSpPr/>
          <p:nvPr/>
        </p:nvSpPr>
        <p:spPr>
          <a:xfrm flipH="1">
            <a:off x="8380413" y="2357438"/>
            <a:ext cx="3429000" cy="3087786"/>
          </a:xfrm>
          <a:prstGeom prst="verticalScroll">
            <a:avLst>
              <a:gd name="adj" fmla="val 6614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/>
              <a:t>Утверждение бюджета: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Бюджет СГО на 2014 год и на плановый период 2015 и 2016 годов </a:t>
            </a:r>
            <a:r>
              <a:rPr lang="ru-RU" dirty="0" smtClean="0"/>
              <a:t>утвержден </a:t>
            </a:r>
            <a:r>
              <a:rPr lang="ru-RU" dirty="0"/>
              <a:t>депутатами на заседании Думы </a:t>
            </a:r>
            <a:r>
              <a:rPr lang="ru-RU" dirty="0" smtClean="0"/>
              <a:t>СГО 18 декабря 2013 года (Решение Думы СГО от 18.12.2013 № 125)</a:t>
            </a:r>
            <a:endParaRPr lang="ru-RU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616325" y="214313"/>
            <a:ext cx="8264525" cy="9985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atin typeface="+mj-lt"/>
                <a:ea typeface="+mj-ea"/>
                <a:cs typeface="+mj-cs"/>
              </a:rPr>
              <a:t>Основные понятия</a:t>
            </a:r>
            <a:endParaRPr lang="ru-RU" sz="6000" b="1" dirty="0">
              <a:solidFill>
                <a:schemeClr val="bg1"/>
              </a:solidFill>
              <a:latin typeface="Euphemia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79788" y="214313"/>
            <a:ext cx="83581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0000"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Публичные слушания 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1922" name="Picture 2" descr="http://gyazo.com/82b33b2f19551e91931391c5844d59e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975" y="2071688"/>
            <a:ext cx="3416300" cy="28575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319" name="Прямоугольник 11"/>
          <p:cNvSpPr>
            <a:spLocks noChangeArrowheads="1"/>
          </p:cNvSpPr>
          <p:nvPr/>
        </p:nvSpPr>
        <p:spPr bwMode="auto">
          <a:xfrm>
            <a:off x="3951288" y="2030413"/>
            <a:ext cx="7929562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700" b="1">
                <a:latin typeface="Euphemia" pitchFamily="34" charset="0"/>
              </a:rPr>
              <a:t>Публичные слушания </a:t>
            </a:r>
            <a:r>
              <a:rPr lang="ru-RU" sz="1700">
                <a:latin typeface="Euphemia" pitchFamily="34" charset="0"/>
              </a:rPr>
              <a:t>– форма участия населения в осуществлении местного самоуправления. Публичные слушания организуются и проводятся с целью выявления мнения населения по проекту бюджета города на очередной финансовый год и плановый период.</a:t>
            </a:r>
          </a:p>
          <a:p>
            <a:r>
              <a:rPr lang="ru-RU" sz="1700">
                <a:latin typeface="Euphemia" pitchFamily="34" charset="0"/>
              </a:rPr>
              <a:t>Каждый житель в праве высказать свое мнение, представить материалы для обоснования своего мнения, представить письменные предложения и замечания для включения их в протокол публичных слушаний.</a:t>
            </a:r>
          </a:p>
          <a:p>
            <a:r>
              <a:rPr lang="ru-RU" sz="1700">
                <a:latin typeface="Euphemia" pitchFamily="34" charset="0"/>
              </a:rPr>
              <a:t>Результат публичных слушаний -  заключение, в котором отражаются выраженные позиции жителей СГО и рекомендации, сформулированные по результатам публичных слушаний. Заключение о результатах публичных слушаний подлежит опубликованию.</a:t>
            </a:r>
          </a:p>
        </p:txBody>
      </p:sp>
      <p:sp>
        <p:nvSpPr>
          <p:cNvPr id="13320" name="Прямоугольник 12"/>
          <p:cNvSpPr>
            <a:spLocks noChangeArrowheads="1"/>
          </p:cNvSpPr>
          <p:nvPr/>
        </p:nvSpPr>
        <p:spPr bwMode="auto">
          <a:xfrm>
            <a:off x="1022350" y="5362575"/>
            <a:ext cx="105013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Euphemia" pitchFamily="34" charset="0"/>
              </a:rPr>
              <a:t>Публичные слушания по проекту решения Думы Североуральского городского округа «О бюджете СГО» на 2014 год и на плановый период 2015 –2016 годов» состоялись 18 декабря 2013 года в актовом зале администрации СГО по адресу: ул. Чайковского, 15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9600" y="214313"/>
            <a:ext cx="9858375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600" b="1" dirty="0" smtClean="0"/>
              <a:t>Показатели </a:t>
            </a:r>
            <a:br>
              <a:rPr lang="ru-RU" sz="3600" b="1" dirty="0" smtClean="0"/>
            </a:br>
            <a:r>
              <a:rPr lang="ru-RU" sz="3600" b="1" dirty="0" smtClean="0"/>
              <a:t>социально-экономического развития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33772" y="1772815"/>
          <a:ext cx="11593287" cy="435577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3782591"/>
                <a:gridCol w="1235896"/>
                <a:gridCol w="1314960"/>
                <a:gridCol w="1314960"/>
                <a:gridCol w="1314960"/>
                <a:gridCol w="1314960"/>
                <a:gridCol w="1314960"/>
              </a:tblGrid>
              <a:tr h="76609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Наименование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Единица измерения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2012 </a:t>
                      </a:r>
                      <a:r>
                        <a:rPr lang="ru-RU" sz="1200" u="none" strike="noStrike" dirty="0" smtClean="0"/>
                        <a:t> год отчет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2013 </a:t>
                      </a:r>
                      <a:r>
                        <a:rPr lang="ru-RU" sz="1200" u="none" strike="noStrike" dirty="0" smtClean="0"/>
                        <a:t> год отчет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2014 </a:t>
                      </a:r>
                      <a:r>
                        <a:rPr lang="ru-RU" sz="1200" u="none" strike="noStrike" dirty="0" smtClean="0"/>
                        <a:t> год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2015 </a:t>
                      </a:r>
                      <a:r>
                        <a:rPr lang="ru-RU" sz="1200" u="none" strike="noStrike" dirty="0" smtClean="0"/>
                        <a:t> год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2016 </a:t>
                      </a:r>
                      <a:r>
                        <a:rPr lang="ru-RU" sz="1200" u="none" strike="noStrike" dirty="0" smtClean="0"/>
                        <a:t> год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89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u="none" strike="noStrike" dirty="0"/>
                        <a:t>Среднегодовая численность населения</a:t>
                      </a:r>
                      <a:endParaRPr lang="ru-RU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u="none" strike="noStrike" dirty="0"/>
                        <a:t>тыс.чел.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               </a:t>
                      </a:r>
                      <a:r>
                        <a:rPr lang="ru-RU" sz="1200" u="none" strike="noStrike" dirty="0" smtClean="0"/>
                        <a:t>43,6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               </a:t>
                      </a:r>
                      <a:r>
                        <a:rPr lang="ru-RU" sz="1200" u="none" strike="noStrike" dirty="0" smtClean="0"/>
                        <a:t>43,3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               </a:t>
                      </a:r>
                      <a:r>
                        <a:rPr lang="ru-RU" sz="1200" u="none" strike="noStrike" dirty="0" smtClean="0"/>
                        <a:t>42,9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               </a:t>
                      </a:r>
                      <a:r>
                        <a:rPr lang="ru-RU" sz="1200" u="none" strike="noStrike" dirty="0" smtClean="0"/>
                        <a:t>42,3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               </a:t>
                      </a:r>
                      <a:r>
                        <a:rPr lang="ru-RU" sz="1200" u="none" strike="noStrike" dirty="0" smtClean="0"/>
                        <a:t>42,0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097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u="none" strike="noStrike" dirty="0"/>
                        <a:t>Среднемесячная начисленная заработная плата на 1 работника</a:t>
                      </a:r>
                      <a:endParaRPr lang="ru-RU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u="none" strike="noStrike" dirty="0"/>
                        <a:t>руб.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/>
                        <a:t>24 </a:t>
                      </a:r>
                      <a:r>
                        <a:rPr lang="ru-RU" sz="1200" u="none" strike="noStrike" dirty="0"/>
                        <a:t>369,00   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/>
                        <a:t>27 </a:t>
                      </a:r>
                      <a:r>
                        <a:rPr lang="ru-RU" sz="1200" u="none" strike="noStrike" dirty="0"/>
                        <a:t>764,00   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/>
                        <a:t>30 </a:t>
                      </a:r>
                      <a:r>
                        <a:rPr lang="ru-RU" sz="1200" u="none" strike="noStrike" dirty="0"/>
                        <a:t>263,00   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/>
                        <a:t>32 </a:t>
                      </a:r>
                      <a:r>
                        <a:rPr lang="ru-RU" sz="1200" u="none" strike="noStrike" dirty="0"/>
                        <a:t>987,00   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/>
                        <a:t>35 </a:t>
                      </a:r>
                      <a:r>
                        <a:rPr lang="ru-RU" sz="1200" u="none" strike="noStrike" dirty="0"/>
                        <a:t>956,00   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89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u="none" strike="noStrike" dirty="0"/>
                        <a:t>Средний размер трудовой пенсии</a:t>
                      </a:r>
                      <a:endParaRPr lang="ru-RU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u="none" strike="noStrike"/>
                        <a:t>руб.</a:t>
                      </a:r>
                      <a:endParaRPr lang="ru-RU" sz="12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/>
                        <a:t>9 </a:t>
                      </a:r>
                      <a:r>
                        <a:rPr lang="ru-RU" sz="1200" u="none" strike="noStrike" dirty="0"/>
                        <a:t>938,86   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/>
                        <a:t>10 </a:t>
                      </a:r>
                      <a:r>
                        <a:rPr lang="ru-RU" sz="1200" u="none" strike="noStrike" dirty="0"/>
                        <a:t>203,51   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/>
                        <a:t>10 </a:t>
                      </a:r>
                      <a:r>
                        <a:rPr lang="ru-RU" sz="1200" u="none" strike="noStrike" dirty="0"/>
                        <a:t>815,72   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/>
                        <a:t>11 </a:t>
                      </a:r>
                      <a:r>
                        <a:rPr lang="ru-RU" sz="1200" u="none" strike="noStrike" dirty="0"/>
                        <a:t>464,66   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/>
                        <a:t>12 </a:t>
                      </a:r>
                      <a:r>
                        <a:rPr lang="ru-RU" sz="1200" u="none" strike="noStrike" dirty="0"/>
                        <a:t>152,54   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89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u="none" strike="noStrike" dirty="0"/>
                        <a:t>Уровень зарегистрированной безработицы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u="none" strike="noStrike"/>
                        <a:t>%</a:t>
                      </a:r>
                      <a:endParaRPr lang="ru-RU" sz="12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/>
                        <a:t>               3,15   </a:t>
                      </a:r>
                      <a:endParaRPr lang="ru-RU" sz="12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               </a:t>
                      </a:r>
                      <a:r>
                        <a:rPr lang="ru-RU" sz="1200" u="none" strike="noStrike" dirty="0" smtClean="0"/>
                        <a:t>3,00   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/>
                        <a:t>               </a:t>
                      </a:r>
                      <a:r>
                        <a:rPr lang="ru-RU" sz="1200" u="none" strike="noStrike" smtClean="0"/>
                        <a:t>3,09   </a:t>
                      </a:r>
                      <a:endParaRPr lang="ru-RU" sz="12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               3,00   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               2,90   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89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u="none" strike="noStrike" dirty="0"/>
                        <a:t>Ввод в эксплуатацию жилых домов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u="none" strike="noStrike"/>
                        <a:t>тыс.кв.м. площади</a:t>
                      </a:r>
                      <a:endParaRPr lang="ru-RU" sz="12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/>
                        <a:t>               0,99   </a:t>
                      </a:r>
                      <a:endParaRPr lang="ru-RU" sz="12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/>
                        <a:t>               3,97   </a:t>
                      </a:r>
                      <a:endParaRPr lang="ru-RU" sz="12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/>
                        <a:t>               2,20   </a:t>
                      </a:r>
                      <a:endParaRPr lang="ru-RU" sz="12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               </a:t>
                      </a:r>
                      <a:r>
                        <a:rPr lang="ru-RU" sz="1200" u="none" strike="noStrike" dirty="0" smtClean="0"/>
                        <a:t>2,7</a:t>
                      </a:r>
                      <a:r>
                        <a:rPr lang="ru-RU" sz="1200" b="0" i="0" u="none" strike="noStrike" dirty="0">
                          <a:latin typeface="Arial"/>
                        </a:rPr>
                        <a:t>0</a:t>
                      </a:r>
                      <a:endParaRPr lang="ru-RU" sz="1200" u="none" strike="noStrike" dirty="0" smtClean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/>
                        <a:t>               </a:t>
                      </a:r>
                      <a:r>
                        <a:rPr lang="ru-RU" sz="1200" u="none" strike="noStrike" smtClean="0"/>
                        <a:t>3,0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Chart 2"/>
          <p:cNvGraphicFramePr>
            <a:graphicFrameLocks/>
          </p:cNvGraphicFramePr>
          <p:nvPr/>
        </p:nvGraphicFramePr>
        <p:xfrm>
          <a:off x="6829425" y="1362075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3"/>
          <p:cNvGraphicFramePr>
            <a:graphicFrameLocks/>
          </p:cNvGraphicFramePr>
          <p:nvPr/>
        </p:nvGraphicFramePr>
        <p:xfrm>
          <a:off x="6829425" y="1362075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4"/>
          <p:cNvGraphicFramePr>
            <a:graphicFrameLocks/>
          </p:cNvGraphicFramePr>
          <p:nvPr/>
        </p:nvGraphicFramePr>
        <p:xfrm>
          <a:off x="6829425" y="1362075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Chart 6"/>
          <p:cNvGraphicFramePr>
            <a:graphicFrameLocks/>
          </p:cNvGraphicFramePr>
          <p:nvPr/>
        </p:nvGraphicFramePr>
        <p:xfrm>
          <a:off x="6829425" y="1362075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" name="Chart 7"/>
          <p:cNvGraphicFramePr>
            <a:graphicFrameLocks/>
          </p:cNvGraphicFramePr>
          <p:nvPr/>
        </p:nvGraphicFramePr>
        <p:xfrm>
          <a:off x="6829425" y="1362075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5" name="Chart 8"/>
          <p:cNvGraphicFramePr>
            <a:graphicFrameLocks/>
          </p:cNvGraphicFramePr>
          <p:nvPr/>
        </p:nvGraphicFramePr>
        <p:xfrm>
          <a:off x="6829425" y="1362075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80110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7333743-6C97-419E-BA07-3CBF19F59E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TS102801109</Template>
  <TotalTime>0</TotalTime>
  <Words>4700</Words>
  <Application>Microsoft Office PowerPoint</Application>
  <PresentationFormat>Произвольный</PresentationFormat>
  <Paragraphs>1167</Paragraphs>
  <Slides>49</Slides>
  <Notes>49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49</vt:i4>
      </vt:variant>
    </vt:vector>
  </HeadingPairs>
  <TitlesOfParts>
    <vt:vector size="52" baseType="lpstr">
      <vt:lpstr>TS102801109</vt:lpstr>
      <vt:lpstr>Worksheet</vt:lpstr>
      <vt:lpstr>Лист Microsoft Office Excel 97-2003</vt:lpstr>
      <vt:lpstr>Слайд 1</vt:lpstr>
      <vt:lpstr>Слайд 2</vt:lpstr>
      <vt:lpstr>Основные понятия</vt:lpstr>
      <vt:lpstr>Основные понятия</vt:lpstr>
      <vt:lpstr>Основные понятия</vt:lpstr>
      <vt:lpstr>Основные понятия</vt:lpstr>
      <vt:lpstr>Слайд 7</vt:lpstr>
      <vt:lpstr>Публичные слушания </vt:lpstr>
      <vt:lpstr>Показатели  социально-экономического развития</vt:lpstr>
      <vt:lpstr>Прогноз социально-экономического развития</vt:lpstr>
      <vt:lpstr>Показатели занятости населения по отраслям экономики</vt:lpstr>
      <vt:lpstr>Прогноз социально-экономического развития Финансовый результат</vt:lpstr>
      <vt:lpstr>Основные характеристики бюджета,  млн.руб.</vt:lpstr>
      <vt:lpstr>Доходы бюджета</vt:lpstr>
      <vt:lpstr>Нормативы отчислений</vt:lpstr>
      <vt:lpstr>Динамика поступления доходов</vt:lpstr>
      <vt:lpstr>Структура доходов бюджета</vt:lpstr>
      <vt:lpstr>Структура налоговых доходов бюджета</vt:lpstr>
      <vt:lpstr>Нормативы зачислений налога на доходы физических лиц в бюджет Североуральского городского округа</vt:lpstr>
      <vt:lpstr>Особенности исчисления местных налогов</vt:lpstr>
      <vt:lpstr>Особенности исчисления местных налогов</vt:lpstr>
      <vt:lpstr>Особенности исчисления местных налогов</vt:lpstr>
      <vt:lpstr>Особенности исчисления местных налогов</vt:lpstr>
      <vt:lpstr>Структура неналоговых доходов бюджета</vt:lpstr>
      <vt:lpstr>Расходы бюджета</vt:lpstr>
      <vt:lpstr>Структура расходов бюджета</vt:lpstr>
      <vt:lpstr>Расходы бюджета</vt:lpstr>
      <vt:lpstr>Расходы бюджета</vt:lpstr>
      <vt:lpstr>Расходы бюджета</vt:lpstr>
      <vt:lpstr>Меры социальной поддержки</vt:lpstr>
      <vt:lpstr>Расходы на образование</vt:lpstr>
      <vt:lpstr>Расходы на образование</vt:lpstr>
      <vt:lpstr>Структура расходов на образование</vt:lpstr>
      <vt:lpstr>Расходы на образование</vt:lpstr>
      <vt:lpstr>Расходы на образование</vt:lpstr>
      <vt:lpstr>Расходы на культуру</vt:lpstr>
      <vt:lpstr>Расходы на культуру</vt:lpstr>
      <vt:lpstr>Расходы на физическую культуру и спорт</vt:lpstr>
      <vt:lpstr>Расходы на национальную экономику</vt:lpstr>
      <vt:lpstr>Расходы на национальную экономику</vt:lpstr>
      <vt:lpstr>Расходы на жилищно-коммунальное хозяйство</vt:lpstr>
      <vt:lpstr>Расходы на жилищно-коммунальное хозяйство</vt:lpstr>
      <vt:lpstr>Расходы на жилищно-коммунальное хозяйство</vt:lpstr>
      <vt:lpstr>Межбюджетные отношения</vt:lpstr>
      <vt:lpstr>Межбюджетные трансферты</vt:lpstr>
      <vt:lpstr>Межбюджетные трансферты, млн.руб.</vt:lpstr>
      <vt:lpstr>Межбюджетные трансферты</vt:lpstr>
      <vt:lpstr>О Финансовом управлении</vt:lpstr>
      <vt:lpstr>Слайд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2014-02-18T11:56:24Z</dcterms:created>
  <dcterms:modified xsi:type="dcterms:W3CDTF">2014-07-15T03:04:04Z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TC028011099991</vt:lpwstr>
  </property>
</Properties>
</file>